
<file path=[Content_Types].xml><?xml version="1.0" encoding="utf-8"?>
<Types xmlns="http://schemas.openxmlformats.org/package/2006/content-types">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1.xml" ContentType="application/vnd.openxmlformats-officedocument.presentationml.notesSlide+xml"/>
  <Override PartName="/ppt/slideLayouts/slideLayout16.xml" ContentType="application/vnd.openxmlformats-officedocument.presentationml.slideLayout+xml"/>
  <Override PartName="/ppt/slides/slide21.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slideLayouts/slideLayout15.xml" ContentType="application/vnd.openxmlformats-officedocument.presentationml.slideLayout+xml"/>
  <Override PartName="/ppt/slides/slide27.xml" ContentType="application/vnd.openxmlformats-officedocument.presentationml.slide+xml"/>
  <Override PartName="/ppt/slides/slide20.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slideLayouts/slideLayout14.xml" ContentType="application/vnd.openxmlformats-officedocument.presentationml.slideLayout+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Layouts/slideLayout13.xml" ContentType="application/vnd.openxmlformats-officedocument.presentationml.slideLayout+xml"/>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slideLayouts/slideLayout19.xml" ContentType="application/vnd.openxmlformats-officedocument.presentationml.slideLayout+xml"/>
  <Override PartName="/ppt/slideLayouts/slideLayout12.xml" ContentType="application/vnd.openxmlformats-officedocument.presentationml.slideLayout+xml"/>
  <Override PartName="/ppt/slides/slide24.xml" ContentType="application/vnd.openxmlformats-officedocument.presentationml.slide+xml"/>
  <Override PartName="/ppt/notesSlides/notesSlide10.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Layouts/slideLayout20.xml" ContentType="application/vnd.openxmlformats-officedocument.presentationml.slideLayout+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slideLayouts/slideLayout17.xml" ContentType="application/vnd.openxmlformats-officedocument.presentationml.slideLayout+xml"/>
  <Override PartName="/ppt/theme/theme1.xml" ContentType="application/vnd.openxmlformats-officedocument.theme+xml"/>
  <Override PartName="/ppt/slides/slide22.xml" ContentType="application/vnd.openxmlformats-officedocument.presentationml.slide+xml"/>
  <Override PartName="/ppt/presentation.xml" ContentType="application/vnd.openxmlformats-officedocument.presentationml.presentation.main+xml"/>
  <Override PartName="/ppt/notesSlides/notesSlide24.xml" ContentType="application/vnd.openxmlformats-officedocument.presentationml.notesSlide+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Default Extension="bin" ContentType="application/vnd.openxmlformats-officedocument.presentationml.printerSettings"/>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29"/>
  </p:notesMasterIdLst>
  <p:sldIdLst>
    <p:sldId id="256" r:id="rId2"/>
    <p:sldId id="257" r:id="rId3"/>
    <p:sldId id="258" r:id="rId4"/>
    <p:sldId id="259" r:id="rId5"/>
    <p:sldId id="260" r:id="rId6"/>
    <p:sldId id="261" r:id="rId7"/>
    <p:sldId id="262" r:id="rId8"/>
    <p:sldId id="264" r:id="rId9"/>
    <p:sldId id="265" r:id="rId10"/>
    <p:sldId id="266" r:id="rId11"/>
    <p:sldId id="272" r:id="rId12"/>
    <p:sldId id="276" r:id="rId13"/>
    <p:sldId id="267"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88" d="100"/>
          <a:sy n="88" d="100"/>
        </p:scale>
        <p:origin x="-928" y="-1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664E1A-CD90-6D41-8C93-411BECBA38D2}" type="datetimeFigureOut">
              <a:rPr lang="en-US" smtClean="0"/>
              <a:pPr/>
              <a:t>2/16/11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CC23CD-0B29-6E40-AB3A-F7751B62DD7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a:t>
            </a:r>
            <a:r>
              <a:rPr lang="en-US" baseline="0" dirty="0" smtClean="0"/>
              <a:t> can tell you that t</a:t>
            </a:r>
            <a:r>
              <a:rPr lang="en-US" dirty="0" smtClean="0"/>
              <a:t>here is no single definition</a:t>
            </a:r>
            <a:r>
              <a:rPr lang="en-US" baseline="0" dirty="0" smtClean="0"/>
              <a:t> for Romanticism. </a:t>
            </a:r>
          </a:p>
          <a:p>
            <a:r>
              <a:rPr lang="en-US" baseline="0" dirty="0" smtClean="0"/>
              <a:t>Legions of historians and scholars have attempted to define the artistically creative, literary changing movement under one agreed definition and have continuously faced the problem of agreement. The term Romanticism covers such a broad era with immense social challenges and new found freedoms in writing. Yet the difference between Romantic creations was highly dependant on the intentions and background of the creator; their class, gender, values and morals, amongst other things.</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{Read above}</a:t>
            </a:r>
          </a:p>
          <a:p>
            <a:r>
              <a:rPr lang="en-US" dirty="0" smtClean="0"/>
              <a:t>This</a:t>
            </a:r>
            <a:r>
              <a:rPr lang="en-US" baseline="0" dirty="0" smtClean="0"/>
              <a:t> may appear confusing but it</a:t>
            </a:r>
            <a:r>
              <a:rPr lang="en-US" dirty="0" smtClean="0"/>
              <a:t> links</a:t>
            </a:r>
            <a:r>
              <a:rPr lang="en-US" baseline="0" dirty="0" smtClean="0"/>
              <a:t> very closely to what I actually want to run through with you today.</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we have determined by configuring</a:t>
            </a:r>
            <a:r>
              <a:rPr lang="en-US" baseline="0" dirty="0" smtClean="0"/>
              <a:t> a scattered definition of the Romantic Era and by what they explored through literature, we’ve discovered that the Romantics explored a hell of a lot. So we should get specific, in this case w</a:t>
            </a:r>
            <a:r>
              <a:rPr lang="en-US" dirty="0" smtClean="0"/>
              <a:t>e </a:t>
            </a:r>
            <a:r>
              <a:rPr lang="en-US" baseline="0" dirty="0" smtClean="0"/>
              <a:t>are going to closely examine how ‘</a:t>
            </a:r>
            <a:r>
              <a:rPr lang="en-US" i="1" baseline="0" dirty="0" smtClean="0"/>
              <a:t>Texts related to the [Romantic period] examines or affirm the power of the imagination to inform, illuminate or transform human experience’</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does it mean to</a:t>
            </a:r>
            <a:r>
              <a:rPr lang="en-US" baseline="0" dirty="0" smtClean="0"/>
              <a:t> use the imagination with these intentions? </a:t>
            </a:r>
          </a:p>
          <a:p>
            <a:r>
              <a:rPr lang="en-US" baseline="0" dirty="0" smtClean="0"/>
              <a:t>{read first two paragraphs}</a:t>
            </a:r>
          </a:p>
          <a:p>
            <a:r>
              <a:rPr lang="en-US" baseline="0" dirty="0" smtClean="0"/>
              <a:t>Firstly the Romantics began…</a:t>
            </a:r>
          </a:p>
          <a:p>
            <a:r>
              <a:rPr lang="en-US" baseline="0" dirty="0" smtClean="0"/>
              <a:t>Additionally, the imagination, for Romantics…of the world… </a:t>
            </a:r>
          </a:p>
          <a:p>
            <a:endParaRPr lang="en-US" baseline="0" dirty="0" smtClean="0"/>
          </a:p>
          <a:p>
            <a:r>
              <a:rPr lang="en-US" dirty="0" smtClean="0"/>
              <a:t>However, it is important to acknowledge that illumination in this instance is very different to Enlightenment thinking. The Romantics appreciated and valued that these mysterious and somewhat supernatural features of the Natural world existed, but they never sought to categorise them. </a:t>
            </a:r>
          </a:p>
          <a:p>
            <a:r>
              <a:rPr lang="en-US" dirty="0" smtClean="0"/>
              <a:t>{read last paragraph}</a:t>
            </a:r>
          </a:p>
          <a:p>
            <a:r>
              <a:rPr lang="en-US" dirty="0" smtClean="0"/>
              <a:t>It was also common</a:t>
            </a:r>
            <a:r>
              <a:rPr lang="en-US" baseline="0" dirty="0" smtClean="0"/>
              <a:t> for the Romantics…</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So, the</a:t>
            </a:r>
            <a:r>
              <a:rPr lang="en-US" baseline="0" dirty="0" smtClean="0"/>
              <a:t> power of the imagination informs, illuminates and transforms human experience in Romantic literature. How so?</a:t>
            </a:r>
          </a:p>
          <a:p>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follow along with me through the opening Stanza of the annotated version of Mary Robinson’s ‘Absence’.</a:t>
            </a:r>
            <a:br>
              <a:rPr lang="en-US" baseline="0" dirty="0" smtClean="0"/>
            </a:br>
            <a:r>
              <a:rPr lang="en-US" baseline="0" dirty="0" smtClean="0"/>
              <a:t>{Read above}</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It becomes obvious throughout the poem that the images of Nature that the speaker</a:t>
            </a:r>
            <a:r>
              <a:rPr lang="en-US" sz="1200" kern="1200" baseline="0" dirty="0" smtClean="0">
                <a:solidFill>
                  <a:schemeClr val="tx1"/>
                </a:solidFill>
                <a:latin typeface="+mn-lt"/>
                <a:ea typeface="+mn-ea"/>
                <a:cs typeface="+mn-cs"/>
              </a:rPr>
              <a:t> sees are imagined and Nature (referred to as ‘THEE’) is in reality absent. However, the imagined images of </a:t>
            </a:r>
            <a:r>
              <a:rPr lang="en-US" sz="1200" kern="1200" dirty="0" smtClean="0">
                <a:solidFill>
                  <a:schemeClr val="tx1"/>
                </a:solidFill>
                <a:latin typeface="+mn-lt"/>
                <a:ea typeface="+mn-ea"/>
                <a:cs typeface="+mn-cs"/>
              </a:rPr>
              <a:t>Nature stimulates the speakers ability to elevate</a:t>
            </a:r>
            <a:r>
              <a:rPr lang="en-US" sz="1200" kern="1200" baseline="0" dirty="0" smtClean="0">
                <a:solidFill>
                  <a:schemeClr val="tx1"/>
                </a:solidFill>
                <a:latin typeface="+mn-lt"/>
                <a:ea typeface="+mn-ea"/>
                <a:cs typeface="+mn-cs"/>
              </a:rPr>
              <a:t> their ordinary</a:t>
            </a:r>
            <a:r>
              <a:rPr lang="en-US" sz="1200" kern="1200" dirty="0" smtClean="0">
                <a:solidFill>
                  <a:schemeClr val="tx1"/>
                </a:solidFill>
                <a:latin typeface="+mn-lt"/>
                <a:ea typeface="+mn-ea"/>
                <a:cs typeface="+mn-cs"/>
              </a:rPr>
              <a:t> life; it is only ‘</a:t>
            </a:r>
            <a:r>
              <a:rPr lang="en-US" sz="1200" i="1" kern="1200" dirty="0" smtClean="0">
                <a:solidFill>
                  <a:schemeClr val="tx1"/>
                </a:solidFill>
                <a:latin typeface="+mn-lt"/>
                <a:ea typeface="+mn-ea"/>
                <a:cs typeface="+mn-cs"/>
              </a:rPr>
              <a:t>WHEN’ </a:t>
            </a:r>
            <a:r>
              <a:rPr lang="en-US" sz="1200" kern="1200" dirty="0" smtClean="0">
                <a:solidFill>
                  <a:schemeClr val="tx1"/>
                </a:solidFill>
                <a:latin typeface="+mn-lt"/>
                <a:ea typeface="+mn-ea"/>
                <a:cs typeface="+mn-cs"/>
              </a:rPr>
              <a:t>the speaker watches Nature in action that they are able to transform their mundane experiences of life to something more heightened in importance, power and better access to Nature. </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Similar to this is Coleridge’s ‘This Lime Tree Bower</a:t>
            </a:r>
            <a:r>
              <a:rPr lang="en-US" baseline="0" dirty="0" smtClean="0"/>
              <a:t> my prison’. In this poem the speaker is physically unable to move from the base of the Lime Tree. Although, once they eventually get over their melodramatic tantrum of what they are physically missing, the speaker begins to utilise their imagination so to transform their physical situation, where they are blind to Natures beauty, into what they imagine they would be experiencing if they were physically able to experience it. </a:t>
            </a:r>
          </a:p>
          <a:p>
            <a:r>
              <a:rPr lang="en-US" baseline="0" dirty="0" smtClean="0"/>
              <a:t>Moreover, like the speaker from Robinson’s ‘Absence’, the protagonist in ‘This Lime Tree Bower my prison’ uses their imagination to escape their mundane existence and transform their human experience into something extraordinarily sublime.</a:t>
            </a:r>
          </a:p>
          <a:p>
            <a:r>
              <a:rPr lang="en-US" baseline="0" dirty="0" smtClean="0"/>
              <a:t>The extracts here are found in your handout and exemplify the melodrama and the use of the imagination to transform human experience.  </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let</a:t>
            </a:r>
            <a:r>
              <a:rPr lang="en-US" baseline="0" dirty="0" smtClean="0"/>
              <a:t> refer to </a:t>
            </a:r>
            <a:r>
              <a:rPr lang="en-US" dirty="0" smtClean="0"/>
              <a:t>the annotated version of ‘The Tables</a:t>
            </a:r>
            <a:r>
              <a:rPr lang="en-US" baseline="0" dirty="0" smtClean="0"/>
              <a:t> Turned’ by William Wordsworth. 	</a:t>
            </a:r>
            <a:br>
              <a:rPr lang="en-US" baseline="0" dirty="0" smtClean="0"/>
            </a:br>
            <a:r>
              <a:rPr lang="en-US" sz="1200" kern="1200" dirty="0" smtClean="0">
                <a:solidFill>
                  <a:schemeClr val="tx1"/>
                </a:solidFill>
                <a:latin typeface="+mn-lt"/>
                <a:ea typeface="+mn-ea"/>
                <a:cs typeface="+mn-cs"/>
              </a:rPr>
              <a:t>The use of the imagination in ‘The Tables Turned’ informs the readers of what the speaker is trying to convince them is the better, more honest and most wise path to intellect. The imagination in this poem is what inspires, in the speaker, the liberation of social constraints so to better access the infinite potential of the natural world. </a:t>
            </a:r>
          </a:p>
          <a:p>
            <a:r>
              <a:rPr lang="en-US" sz="1200" kern="1200" dirty="0" smtClean="0">
                <a:solidFill>
                  <a:schemeClr val="tx1"/>
                </a:solidFill>
                <a:latin typeface="+mn-lt"/>
                <a:ea typeface="+mn-ea"/>
                <a:cs typeface="+mn-cs"/>
              </a:rPr>
              <a:t>Lets</a:t>
            </a:r>
            <a:r>
              <a:rPr lang="en-US" sz="1200" kern="1200" baseline="0" dirty="0" smtClean="0">
                <a:solidFill>
                  <a:schemeClr val="tx1"/>
                </a:solidFill>
                <a:latin typeface="+mn-lt"/>
                <a:ea typeface="+mn-ea"/>
                <a:cs typeface="+mn-cs"/>
              </a:rPr>
              <a:t> look at the third and fourth stanza as an example. </a:t>
            </a:r>
            <a:r>
              <a:rPr lang="en-US" sz="1200" kern="1200" dirty="0" smtClean="0">
                <a:solidFill>
                  <a:schemeClr val="tx1"/>
                </a:solidFill>
                <a:latin typeface="+mn-lt"/>
                <a:ea typeface="+mn-ea"/>
                <a:cs typeface="+mn-cs"/>
              </a:rPr>
              <a:t>{read above}</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 subtler manner, ‘Absence’ also explores a similar rejection of the traditional source</a:t>
            </a:r>
            <a:r>
              <a:rPr lang="en-US" baseline="0" dirty="0" smtClean="0"/>
              <a:t> of intellect and the search for a wiser and more truthful source to inform them of the world in Nature. If you look at the third stanza then you may notice that the speaker is surrounded by elements of traditional society and yet they are so in tune with their search for Natures teachings that when they hear the ‘</a:t>
            </a:r>
            <a:r>
              <a:rPr lang="en-US" i="1" baseline="0" dirty="0" err="1" smtClean="0"/>
              <a:t>lorn</a:t>
            </a:r>
            <a:r>
              <a:rPr lang="en-US" i="1" baseline="0" dirty="0" smtClean="0"/>
              <a:t> murmurs of the ring-dove’s throat’ </a:t>
            </a:r>
            <a:r>
              <a:rPr lang="en-US" i="0" baseline="0" dirty="0" smtClean="0"/>
              <a:t>they wander off into a blissful imagination of what it would be like if Nature was present in their lives rather than the village life they are consumed in.</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key Romantic text that explores the imaginations power to illuminate the hidden wanders of the world,</a:t>
            </a:r>
            <a:r>
              <a:rPr lang="en-US" baseline="0" dirty="0" smtClean="0"/>
              <a:t> through an exploration of the supernatural within the Natural world, is Coleridge’s ‘The Rime of the Ancient Mariner’. An important illumination that this text discloses is that of Natures immeasurable power. This, as mentioned earlier, is a key Romantic paradigm that many Romantic writers explored within their texts. </a:t>
            </a:r>
          </a:p>
          <a:p>
            <a:r>
              <a:rPr lang="en-US" baseline="0" dirty="0" smtClean="0"/>
              <a:t>A powerful and horrendous storm hits the Mariners ship and without any warning or sign, Nature quiets and shows her immeasurable power in an alternative manner; by its motionless silence and eerie supernatural elements. In this aspect, Coleridge illuminates, through the creative imagination of the supernatural, the immeasurable power of the natural world. </a:t>
            </a:r>
          </a:p>
          <a:p>
            <a:r>
              <a:rPr lang="en-US" baseline="0" dirty="0" smtClean="0"/>
              <a:t>These two quotes compare the two scenes of immeasurable power that Coleridge illuminates.  And again, you will find these in your handouts and I suggest that in your own time to go over them.</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Now that we have an idea of the Romantic</a:t>
            </a:r>
            <a:r>
              <a:rPr lang="en-US" baseline="0" dirty="0" smtClean="0"/>
              <a:t> texts which explored the ideals of the power of the imagination (Robinson’s ‘Absence’, Wordsworth’s ‘The Tables Turned’, and Coleridge’s ‘This Lime Tree Bower my prison’ and ‘Rime of the Ancient Mariner’), w</a:t>
            </a:r>
            <a:r>
              <a:rPr lang="en-US" dirty="0" smtClean="0"/>
              <a:t>hat kind of techniques did the Romantics specifically use to explore these themes and examine or affirm the power of the imagination to inform, illuminate or transform human experience?</a:t>
            </a:r>
          </a:p>
          <a:p>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But if we were to attempt to define the term than what have others concluded?</a:t>
            </a:r>
          </a:p>
          <a:p>
            <a:r>
              <a:rPr lang="en-US" baseline="0" dirty="0" smtClean="0"/>
              <a:t>After “twelve months of suffering” Depuis and Cononet, two French scholars of 1824, could only agree that Romanticism is “just that which cannot be defined”. </a:t>
            </a:r>
          </a:p>
          <a:p>
            <a:r>
              <a:rPr lang="en-US" baseline="0" dirty="0" smtClean="0"/>
              <a:t>So, rather then defining Romanticism under one term, why not look at many?</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Robinson characterises the village as </a:t>
            </a:r>
            <a:r>
              <a:rPr lang="en-US" sz="1200" kern="1200" dirty="0" smtClean="0">
                <a:solidFill>
                  <a:schemeClr val="tx1"/>
                </a:solidFill>
                <a:latin typeface="+mn-lt"/>
                <a:ea typeface="+mn-ea"/>
                <a:cs typeface="+mn-cs"/>
              </a:rPr>
              <a:t>‘</a:t>
            </a:r>
            <a:r>
              <a:rPr lang="en-US" sz="1200" i="1" kern="1200" dirty="0" smtClean="0">
                <a:solidFill>
                  <a:schemeClr val="tx1"/>
                </a:solidFill>
                <a:latin typeface="+mn-lt"/>
                <a:ea typeface="+mn-ea"/>
                <a:cs typeface="+mn-cs"/>
              </a:rPr>
              <a:t>loud gambols’ </a:t>
            </a:r>
            <a:r>
              <a:rPr lang="en-US" sz="1200" kern="1200" dirty="0" smtClean="0">
                <a:solidFill>
                  <a:schemeClr val="tx1"/>
                </a:solidFill>
                <a:latin typeface="+mn-lt"/>
                <a:ea typeface="+mn-ea"/>
                <a:cs typeface="+mn-cs"/>
              </a:rPr>
              <a:t>that drown out the ‘</a:t>
            </a:r>
            <a:r>
              <a:rPr lang="en-US" sz="1200" i="1" kern="1200" dirty="0" smtClean="0">
                <a:solidFill>
                  <a:schemeClr val="tx1"/>
                </a:solidFill>
                <a:latin typeface="+mn-lt"/>
                <a:ea typeface="+mn-ea"/>
                <a:cs typeface="+mn-cs"/>
              </a:rPr>
              <a:t>lorn murmours’ </a:t>
            </a:r>
            <a:r>
              <a:rPr lang="en-US" sz="1200" kern="1200" dirty="0" smtClean="0">
                <a:solidFill>
                  <a:schemeClr val="tx1"/>
                </a:solidFill>
                <a:latin typeface="+mn-lt"/>
                <a:ea typeface="+mn-ea"/>
                <a:cs typeface="+mn-cs"/>
              </a:rPr>
              <a:t>of Nature. Meanwhile, Nature is characterized as ‘</a:t>
            </a:r>
            <a:r>
              <a:rPr lang="en-US" sz="1200" i="1" kern="1200" dirty="0" smtClean="0">
                <a:solidFill>
                  <a:schemeClr val="tx1"/>
                </a:solidFill>
                <a:latin typeface="+mn-lt"/>
                <a:ea typeface="+mn-ea"/>
                <a:cs typeface="+mn-cs"/>
              </a:rPr>
              <a:t>dear’, </a:t>
            </a:r>
            <a:r>
              <a:rPr lang="en-US" sz="1200" kern="1200" dirty="0" smtClean="0">
                <a:solidFill>
                  <a:schemeClr val="tx1"/>
                </a:solidFill>
                <a:latin typeface="+mn-lt"/>
                <a:ea typeface="+mn-ea"/>
                <a:cs typeface="+mn-cs"/>
              </a:rPr>
              <a:t>‘</a:t>
            </a:r>
            <a:r>
              <a:rPr lang="en-US" sz="1200" i="1" kern="1200" dirty="0" smtClean="0">
                <a:solidFill>
                  <a:schemeClr val="tx1"/>
                </a:solidFill>
                <a:latin typeface="+mn-lt"/>
                <a:ea typeface="+mn-ea"/>
                <a:cs typeface="+mn-cs"/>
              </a:rPr>
              <a:t>blissful’ </a:t>
            </a:r>
            <a:r>
              <a:rPr lang="en-US" sz="1200" kern="1200" dirty="0" smtClean="0">
                <a:solidFill>
                  <a:schemeClr val="tx1"/>
                </a:solidFill>
                <a:latin typeface="+mn-lt"/>
                <a:ea typeface="+mn-ea"/>
                <a:cs typeface="+mn-cs"/>
              </a:rPr>
              <a:t>and powerful</a:t>
            </a:r>
            <a:r>
              <a:rPr lang="en-US" sz="1200" i="1"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Words like flinty and raging inspire a sense of power.</a:t>
            </a:r>
            <a:r>
              <a:rPr lang="en-US" sz="1200" i="1"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 The characterisation of the natural world attracts the protagonist whilst society’s traditional constructions repel them. </a:t>
            </a:r>
          </a:p>
          <a:p>
            <a:r>
              <a:rPr lang="en-US" sz="1200" kern="1200" dirty="0" smtClean="0">
                <a:solidFill>
                  <a:schemeClr val="tx1"/>
                </a:solidFill>
                <a:latin typeface="+mn-lt"/>
                <a:ea typeface="+mn-ea"/>
                <a:cs typeface="+mn-cs"/>
              </a:rPr>
              <a:t>Moreover, the characterization of the two settings is designed in such a manner that they are juxtaposed through the language of the text-</a:t>
            </a:r>
            <a:r>
              <a:rPr lang="en-US" sz="1200" i="1" kern="1200" dirty="0" smtClean="0">
                <a:solidFill>
                  <a:schemeClr val="tx1"/>
                </a:solidFill>
                <a:latin typeface="+mn-lt"/>
                <a:ea typeface="+mn-ea"/>
                <a:cs typeface="+mn-cs"/>
              </a:rPr>
              <a:t> ‘loud gambols (referring to the village)…soft minstrelsy (reference to Nature)’</a:t>
            </a:r>
            <a:r>
              <a:rPr lang="en-US" sz="1200" kern="1200" dirty="0" smtClean="0">
                <a:solidFill>
                  <a:schemeClr val="tx1"/>
                </a:solidFill>
                <a:latin typeface="+mn-lt"/>
                <a:ea typeface="+mn-ea"/>
                <a:cs typeface="+mn-cs"/>
              </a:rPr>
              <a:t>. Thus the readers can deduce that the speaker views the two worlds (the natural world and the village life) as completely different and it is obvious which world they favour. </a:t>
            </a:r>
          </a:p>
          <a:p>
            <a:r>
              <a:rPr lang="en-US" sz="1200" kern="1200" dirty="0" smtClean="0">
                <a:solidFill>
                  <a:schemeClr val="tx1"/>
                </a:solidFill>
                <a:latin typeface="+mn-lt"/>
                <a:ea typeface="+mn-ea"/>
                <a:cs typeface="+mn-cs"/>
              </a:rPr>
              <a:t>The affect of these two techniques is that the text successfully reflects the characteristic ideal of Romanticism that Romantic’s favour the Natural world over society’s traditional constructions. </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Similar</a:t>
            </a:r>
            <a:r>
              <a:rPr lang="en-US" baseline="0" dirty="0" smtClean="0"/>
              <a:t> </a:t>
            </a:r>
            <a:r>
              <a:rPr lang="en-US" dirty="0" smtClean="0"/>
              <a:t>to how Robinson uses characterisation to differentiate</a:t>
            </a:r>
            <a:r>
              <a:rPr lang="en-US" baseline="0" dirty="0" smtClean="0"/>
              <a:t> between the village and Nature, Coleridge uses blunt juxtaposition to compare and differentiate between the city and Nature. Coleridge does this by mentioning, within the poem, how his ‘</a:t>
            </a:r>
            <a:r>
              <a:rPr lang="en-US" i="1" baseline="0" dirty="0" smtClean="0"/>
              <a:t>gentle-hearted’ </a:t>
            </a:r>
            <a:r>
              <a:rPr lang="en-US" i="0" baseline="0" dirty="0" smtClean="0"/>
              <a:t>friend Charles would be ecstatic to explore the wild beauty of the Natural world after he has been cloistered and trapped in the constraining routine of traditional society.</a:t>
            </a:r>
          </a:p>
          <a:p>
            <a:endParaRPr lang="en-US" i="0" baseline="0" dirty="0" smtClean="0"/>
          </a:p>
          <a:p>
            <a:r>
              <a:rPr lang="en-US" i="0" baseline="0" dirty="0" smtClean="0"/>
              <a:t>The examples shown above are really important to understand so make sure you read them in your own time.</a:t>
            </a:r>
          </a:p>
          <a:p>
            <a:endParaRPr lang="en-US" i="0" baseline="0" dirty="0" smtClean="0"/>
          </a:p>
          <a:p>
            <a:r>
              <a:rPr lang="en-US" dirty="0" smtClean="0"/>
              <a:t>The importance of this technique is that Coleridge highlights the transformation that his friend Charles experiences whilst venturing through Nature,</a:t>
            </a:r>
            <a:r>
              <a:rPr lang="en-US" baseline="0" dirty="0" smtClean="0"/>
              <a:t> in addition to stressing the value of the Natural World. These were both two potent paradigms of the Romantic era.</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capitalization used to describe Nature elevates Natures importance and mirrors the value and appreciation for Nature that the Romantics had. It is a common technique used in most Romantic</a:t>
            </a:r>
            <a:r>
              <a:rPr lang="en-US" sz="1200" kern="1200" baseline="0" dirty="0" smtClean="0">
                <a:solidFill>
                  <a:schemeClr val="tx1"/>
                </a:solidFill>
                <a:latin typeface="+mn-lt"/>
                <a:ea typeface="+mn-ea"/>
                <a:cs typeface="+mn-cs"/>
              </a:rPr>
              <a:t> texts, however Coleridge’s use of it in ‘The Rime of the Ancient Mariner’ greatly exemplifies the Romantic paradigm of illuminating the supernatural and of using Nature as a medium to access God. Coleridge mentions religious titles alongside supernatural and elements of Nature all as capitalised. By doing this Coleridge places all three elements -Religion, the Supernatural and Nature- in balance, suggesting that they all exist amongst one another. This is a key Romantic ideal.</a:t>
            </a:r>
          </a:p>
          <a:p>
            <a:pPr marL="0" marR="0" indent="0" algn="l" defTabSz="4572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Wordsworth’s ‘The Tables Turned’ employ’s personification in describing Nature’s wisdom and natural teachings. Nature is personified as a ‘</a:t>
            </a:r>
            <a:r>
              <a:rPr lang="en-US" i="1" dirty="0" smtClean="0"/>
              <a:t>She’ </a:t>
            </a:r>
            <a:r>
              <a:rPr lang="en-US" dirty="0" smtClean="0"/>
              <a:t>and thus is delicate and nurturing. In this case, the characteristic nurturing habit of the female is portrayed in Nature by the way that the speaker suggests that Nature can nurture ones mind with the truest form of wisdom and knowledge. </a:t>
            </a:r>
            <a:endParaRPr lang="en-AU" dirty="0" smtClean="0"/>
          </a:p>
          <a:p>
            <a:r>
              <a:rPr lang="en-US" dirty="0" smtClean="0"/>
              <a:t>The nurturing tendencies of Nature implied by the personification strongly reflect ways of thinking characteristic to the Romantic era.</a:t>
            </a:r>
            <a:endParaRPr lang="en-AU" dirty="0" smtClean="0"/>
          </a:p>
        </p:txBody>
      </p:sp>
      <p:sp>
        <p:nvSpPr>
          <p:cNvPr id="4" name="Slide Number Placeholder 3"/>
          <p:cNvSpPr>
            <a:spLocks noGrp="1"/>
          </p:cNvSpPr>
          <p:nvPr>
            <p:ph type="sldNum" sz="quarter" idx="10"/>
          </p:nvPr>
        </p:nvSpPr>
        <p:spPr/>
        <p:txBody>
          <a:bodyPr/>
          <a:lstStyle/>
          <a:p>
            <a:fld id="{7FCC23CD-0B29-6E40-AB3A-F7751B62DD7F}" type="slidenum">
              <a:rPr lang="en-US" smtClean="0"/>
              <a:pPr/>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Other, just as important, techniques are mentioned in a small table on your handout so make sure you study them.</a:t>
            </a:r>
          </a:p>
          <a:p>
            <a:r>
              <a:rPr lang="en-US" dirty="0" smtClean="0"/>
              <a:t>Other than that, Romanticism is an incredible</a:t>
            </a:r>
            <a:r>
              <a:rPr lang="en-US" baseline="0" dirty="0" smtClean="0"/>
              <a:t> movement of artistic expression and even with hours we couldn’t cover it all, but I do hope that we have covered enough to motivate you to form your own ideas of the era. </a:t>
            </a:r>
          </a:p>
          <a:p>
            <a:r>
              <a:rPr lang="en-US" baseline="0" dirty="0" smtClean="0"/>
              <a:t>Now, let us talk. </a:t>
            </a:r>
          </a:p>
          <a:p>
            <a:r>
              <a:rPr lang="en-US" baseline="0" dirty="0" smtClean="0"/>
              <a:t>I would like to know, since we didn’t really cover this Romantic paradigm in our short exploration, what your ideas are on the Romantics indulgence in emotionalism and in Nature to morally improve themselves. The Romantics were very expressive and they were emotionally and spiritually linked to Nature, so what are your ideas?</a:t>
            </a:r>
          </a:p>
          <a:p>
            <a:endParaRPr lang="en-US" baseline="0" dirty="0" smtClean="0"/>
          </a:p>
          <a:p>
            <a:r>
              <a:rPr lang="en-US" baseline="0" dirty="0" smtClean="0"/>
              <a:t>Great ideas.</a:t>
            </a:r>
          </a:p>
          <a:p>
            <a:r>
              <a:rPr lang="en-US" baseline="0" dirty="0" smtClean="0"/>
              <a:t>Was there anything within the tutorial that anyone didn’t quite understand that I can clarify?</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26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 </a:t>
            </a:r>
            <a:r>
              <a:rPr lang="en-US" baseline="0" dirty="0" smtClean="0"/>
              <a:t>European-wide revolution in literature between 1780 and 1840</a:t>
            </a:r>
            <a:r>
              <a:rPr lang="en-US" dirty="0" smtClean="0"/>
              <a:t>.” This is a very basic definition given by Neil King,</a:t>
            </a:r>
            <a:r>
              <a:rPr lang="en-US" baseline="0" dirty="0" smtClean="0"/>
              <a:t> so perhaps we could do better. </a:t>
            </a:r>
          </a:p>
          <a:p>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we’re getting somewhere!</a:t>
            </a:r>
            <a:r>
              <a:rPr lang="en-US" baseline="0" dirty="0" smtClean="0"/>
              <a:t> This was just as the Romantic Period was beginning to emerge from the Enlightenment. So Romanticism was filled with fanciful wild scenery? What else?</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Clearly, there’s</a:t>
            </a:r>
            <a:r>
              <a:rPr lang="en-US" baseline="0" dirty="0" smtClean="0"/>
              <a:t> more to it. A complex, artistic literary and intellectual movement against the scientific rationalization of nature. Romantics didn’t want everything to be categorized into a small little box and labeled ‘Life’.</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amazing resurgence of quality English Poetry” , Ian Johnston suggested, defined</a:t>
            </a:r>
            <a:r>
              <a:rPr lang="en-US" baseline="0" dirty="0" smtClean="0"/>
              <a:t> and </a:t>
            </a:r>
            <a:r>
              <a:rPr lang="en-US" dirty="0" smtClean="0"/>
              <a:t>emerged in this</a:t>
            </a:r>
            <a:r>
              <a:rPr lang="en-US" baseline="0" dirty="0" smtClean="0"/>
              <a:t> era and offered a deeper understanding of art, which influenced freedom of art, that is expressed even today.</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Well, what did Romanticism, as a movement of artistic expression, explore in literature particularly? </a:t>
            </a:r>
          </a:p>
          <a:p>
            <a:r>
              <a:rPr lang="en-US" dirty="0" smtClean="0"/>
              <a:t>They </a:t>
            </a:r>
            <a:r>
              <a:rPr lang="en-US" baseline="0" dirty="0" smtClean="0"/>
              <a:t>explored a whole range of themes and issues. The key ones being…</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{Read above}</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Read above</a:t>
            </a:r>
            <a:endParaRPr lang="en-US" dirty="0"/>
          </a:p>
        </p:txBody>
      </p:sp>
      <p:sp>
        <p:nvSpPr>
          <p:cNvPr id="4" name="Slide Number Placeholder 3"/>
          <p:cNvSpPr>
            <a:spLocks noGrp="1"/>
          </p:cNvSpPr>
          <p:nvPr>
            <p:ph type="sldNum" sz="quarter" idx="10"/>
          </p:nvPr>
        </p:nvSpPr>
        <p:spPr/>
        <p:txBody>
          <a:bodyPr/>
          <a:lstStyle/>
          <a:p>
            <a:fld id="{7FCC23CD-0B29-6E40-AB3A-F7751B62DD7F}"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n-AU" smtClean="0"/>
              <a:t>Click to edit Master title style</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4C620A9B-CE85-0D40-B8BE-FDF733E38129}" type="datetimeFigureOut">
              <a:rPr lang="en-US" smtClean="0"/>
              <a:pPr/>
              <a:t>2/16/11</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AB5C16DE-22CC-0043-AB7F-CF5A388BFE9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5" name="Date Placeholder 4"/>
          <p:cNvSpPr>
            <a:spLocks noGrp="1"/>
          </p:cNvSpPr>
          <p:nvPr>
            <p:ph type="dt" sz="half" idx="10"/>
          </p:nvPr>
        </p:nvSpPr>
        <p:spPr/>
        <p:txBody>
          <a:bodyPr/>
          <a:lstStyle/>
          <a:p>
            <a:fld id="{4C620A9B-CE85-0D40-B8BE-FDF733E38129}" type="datetimeFigureOut">
              <a:rPr lang="en-US" smtClean="0"/>
              <a:pPr/>
              <a:t>2/16/11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5C16DE-22CC-0043-AB7F-CF5A388BFE93}" type="slidenum">
              <a:rPr lang="en-US" smtClean="0"/>
              <a:pPr/>
              <a:t>‹#›</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5" name="Date Placeholder 4"/>
          <p:cNvSpPr>
            <a:spLocks noGrp="1"/>
          </p:cNvSpPr>
          <p:nvPr>
            <p:ph type="dt" sz="half" idx="10"/>
          </p:nvPr>
        </p:nvSpPr>
        <p:spPr/>
        <p:txBody>
          <a:bodyPr/>
          <a:lstStyle/>
          <a:p>
            <a:fld id="{4C620A9B-CE85-0D40-B8BE-FDF733E38129}" type="datetimeFigureOut">
              <a:rPr lang="en-US" smtClean="0"/>
              <a:pPr/>
              <a:t>2/16/11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5C16DE-22CC-0043-AB7F-CF5A388BFE93}" type="slidenum">
              <a:rPr lang="en-US" smtClean="0"/>
              <a:pPr/>
              <a:t>‹#›</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Date Placeholder 2"/>
          <p:cNvSpPr>
            <a:spLocks noGrp="1"/>
          </p:cNvSpPr>
          <p:nvPr>
            <p:ph type="dt" sz="half" idx="10"/>
          </p:nvPr>
        </p:nvSpPr>
        <p:spPr/>
        <p:txBody>
          <a:bodyPr/>
          <a:lstStyle/>
          <a:p>
            <a:fld id="{4C620A9B-CE85-0D40-B8BE-FDF733E38129}" type="datetimeFigureOut">
              <a:rPr lang="en-US" smtClean="0"/>
              <a:pPr/>
              <a:t>2/16/11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5C16DE-22CC-0043-AB7F-CF5A388BFE93}"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620A9B-CE85-0D40-B8BE-FDF733E38129}" type="datetimeFigureOut">
              <a:rPr lang="en-US" smtClean="0"/>
              <a:pPr/>
              <a:t>2/16/11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5C16DE-22CC-0043-AB7F-CF5A388BFE93}"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n-AU" smtClean="0"/>
              <a:t>Click to edit Master title style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4" name="Text Placeholder 3"/>
          <p:cNvSpPr>
            <a:spLocks noGrp="1"/>
          </p:cNvSpPr>
          <p:nvPr>
            <p:ph type="body" sz="half" idx="2"/>
          </p:nvPr>
        </p:nvSpPr>
        <p:spPr>
          <a:xfrm>
            <a:off x="914398" y="2866030"/>
            <a:ext cx="3563938"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4C620A9B-CE85-0D40-B8BE-FDF733E38129}" type="datetimeFigureOut">
              <a:rPr lang="en-US" smtClean="0"/>
              <a:pPr/>
              <a:t>2/16/11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5C16DE-22CC-0043-AB7F-CF5A388BFE93}"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n-AU" smtClean="0"/>
              <a:t>Click to edit Master title style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4C620A9B-CE85-0D40-B8BE-FDF733E38129}" type="datetimeFigureOut">
              <a:rPr lang="en-US" smtClean="0"/>
              <a:pPr/>
              <a:t>2/16/11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5C16DE-22CC-0043-AB7F-CF5A388BFE93}" type="slidenum">
              <a:rPr lang="en-US" smtClean="0"/>
              <a:pPr/>
              <a:t>‹#›</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n-AU" smtClean="0"/>
              <a:t>Click icon to add picture</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with Caption">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n-AU" smtClean="0"/>
              <a:t>Click icon to add picture</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n-AU" smtClean="0"/>
              <a:t>Click icon to add picture</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n-AU" smtClean="0"/>
              <a:t>Click to edit Master title style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4C620A9B-CE85-0D40-B8BE-FDF733E38129}" type="datetimeFigureOut">
              <a:rPr lang="en-US" smtClean="0"/>
              <a:pPr/>
              <a:t>2/16/11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5C16DE-22CC-0043-AB7F-CF5A388BFE93}"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AU" smtClean="0"/>
              <a:t>Click to edit Master title style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4C620A9B-CE85-0D40-B8BE-FDF733E38129}" type="datetimeFigureOut">
              <a:rPr lang="en-US" smtClean="0"/>
              <a:pPr/>
              <a:t>2/16/11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5C16DE-22CC-0043-AB7F-CF5A388BFE93}" type="slidenum">
              <a:rPr lang="en-US" smtClean="0"/>
              <a:pPr/>
              <a:t>‹#›</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n-AU" smtClean="0"/>
              <a:t>Click icon to add picture</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AU" smtClean="0"/>
              <a:t>Click to edit Master title style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n-AU" smtClean="0"/>
              <a:t>Click icon to add picture</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n-AU" smtClean="0"/>
              <a:t>Click icon to add picture</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4C620A9B-CE85-0D40-B8BE-FDF733E38129}" type="datetimeFigureOut">
              <a:rPr lang="en-US" smtClean="0"/>
              <a:pPr/>
              <a:t>2/16/11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5C16DE-22CC-0043-AB7F-CF5A388BFE93}"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4" name="Date Placeholder 3"/>
          <p:cNvSpPr>
            <a:spLocks noGrp="1"/>
          </p:cNvSpPr>
          <p:nvPr>
            <p:ph type="dt" sz="half" idx="10"/>
          </p:nvPr>
        </p:nvSpPr>
        <p:spPr/>
        <p:txBody>
          <a:bodyPr/>
          <a:lstStyle/>
          <a:p>
            <a:fld id="{4C620A9B-CE85-0D40-B8BE-FDF733E38129}" type="datetimeFigureOut">
              <a:rPr lang="en-US" smtClean="0"/>
              <a:pPr/>
              <a:t>2/16/11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5C16DE-22CC-0043-AB7F-CF5A388BFE9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4" name="Date Placeholder 3"/>
          <p:cNvSpPr>
            <a:spLocks noGrp="1"/>
          </p:cNvSpPr>
          <p:nvPr>
            <p:ph type="dt" sz="half" idx="10"/>
          </p:nvPr>
        </p:nvSpPr>
        <p:spPr/>
        <p:txBody>
          <a:bodyPr/>
          <a:lstStyle/>
          <a:p>
            <a:fld id="{4C620A9B-CE85-0D40-B8BE-FDF733E38129}" type="datetimeFigureOut">
              <a:rPr lang="en-US" smtClean="0"/>
              <a:pPr/>
              <a:t>2/16/11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5C16DE-22CC-0043-AB7F-CF5A388BFE93}"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n-AU" smtClean="0"/>
              <a:t>Click to edit Master title style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4" name="Date Placeholder 3"/>
          <p:cNvSpPr>
            <a:spLocks noGrp="1"/>
          </p:cNvSpPr>
          <p:nvPr>
            <p:ph type="dt" sz="half" idx="10"/>
          </p:nvPr>
        </p:nvSpPr>
        <p:spPr/>
        <p:txBody>
          <a:bodyPr/>
          <a:lstStyle/>
          <a:p>
            <a:fld id="{4C620A9B-CE85-0D40-B8BE-FDF733E38129}" type="datetimeFigureOut">
              <a:rPr lang="en-US" smtClean="0"/>
              <a:pPr/>
              <a:t>2/16/11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5C16DE-22CC-0043-AB7F-CF5A388BFE9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Watermark">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AU" smtClean="0"/>
              <a:t>Click to edit Master text styles</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n-AU" smtClean="0"/>
              <a:t>Click to edit Master title style</a:t>
            </a:r>
            <a:endParaRPr/>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4C620A9B-CE85-0D40-B8BE-FDF733E38129}" type="datetimeFigureOut">
              <a:rPr lang="en-US" smtClean="0"/>
              <a:pPr/>
              <a:t>2/16/11</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AB5C16DE-22CC-0043-AB7F-CF5A388BFE9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n-AU" smtClean="0"/>
              <a:t>Click to edit Master title style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ct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n-AU" smtClean="0"/>
              <a:t>Click to edit Master text styles</a:t>
            </a:r>
          </a:p>
        </p:txBody>
      </p:sp>
      <p:sp>
        <p:nvSpPr>
          <p:cNvPr id="4" name="Date Placeholder 3"/>
          <p:cNvSpPr>
            <a:spLocks noGrp="1"/>
          </p:cNvSpPr>
          <p:nvPr>
            <p:ph type="dt" sz="half" idx="10"/>
          </p:nvPr>
        </p:nvSpPr>
        <p:spPr/>
        <p:txBody>
          <a:bodyPr/>
          <a:lstStyle/>
          <a:p>
            <a:fld id="{4C620A9B-CE85-0D40-B8BE-FDF733E38129}" type="datetimeFigureOut">
              <a:rPr lang="en-US" smtClean="0"/>
              <a:pPr/>
              <a:t>2/16/11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5C16DE-22CC-0043-AB7F-CF5A388BFE9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Watermark">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AU" smtClean="0"/>
              <a:t>Click to edit Master text styles</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n-AU" smtClean="0"/>
              <a:t>Click to edit Master title style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4C620A9B-CE85-0D40-B8BE-FDF733E38129}" type="datetimeFigureOut">
              <a:rPr lang="en-US" smtClean="0"/>
              <a:pPr/>
              <a:t>2/16/11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5C16DE-22CC-0043-AB7F-CF5A388BFE9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Picture">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n-AU" smtClean="0"/>
              <a:t>Click to edit Master title style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n-AU" smtClean="0"/>
              <a:t>Click icon to add picture</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4C620A9B-CE85-0D40-B8BE-FDF733E38129}" type="datetimeFigureOut">
              <a:rPr lang="en-US" smtClean="0"/>
              <a:pPr/>
              <a:t>2/16/11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5C16DE-22CC-0043-AB7F-CF5A388BFE9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5" name="Date Placeholder 4"/>
          <p:cNvSpPr>
            <a:spLocks noGrp="1"/>
          </p:cNvSpPr>
          <p:nvPr>
            <p:ph type="dt" sz="half" idx="10"/>
          </p:nvPr>
        </p:nvSpPr>
        <p:spPr/>
        <p:txBody>
          <a:bodyPr/>
          <a:lstStyle/>
          <a:p>
            <a:fld id="{4C620A9B-CE85-0D40-B8BE-FDF733E38129}" type="datetimeFigureOut">
              <a:rPr lang="en-US" smtClean="0"/>
              <a:pPr/>
              <a:t>2/16/11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5C16DE-22CC-0043-AB7F-CF5A388BFE9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7" name="Date Placeholder 6"/>
          <p:cNvSpPr>
            <a:spLocks noGrp="1"/>
          </p:cNvSpPr>
          <p:nvPr>
            <p:ph type="dt" sz="half" idx="10"/>
          </p:nvPr>
        </p:nvSpPr>
        <p:spPr/>
        <p:txBody>
          <a:bodyPr/>
          <a:lstStyle/>
          <a:p>
            <a:fld id="{4C620A9B-CE85-0D40-B8BE-FDF733E38129}" type="datetimeFigureOut">
              <a:rPr lang="en-US" smtClean="0"/>
              <a:pPr/>
              <a:t>2/16/11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5C16DE-22CC-0043-AB7F-CF5A388BFE93}" type="slidenum">
              <a:rPr lang="en-US" smtClean="0"/>
              <a:pPr/>
              <a:t>‹#›</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5" name="Date Placeholder 4"/>
          <p:cNvSpPr>
            <a:spLocks noGrp="1"/>
          </p:cNvSpPr>
          <p:nvPr>
            <p:ph type="dt" sz="half" idx="10"/>
          </p:nvPr>
        </p:nvSpPr>
        <p:spPr/>
        <p:txBody>
          <a:bodyPr/>
          <a:lstStyle/>
          <a:p>
            <a:fld id="{4C620A9B-CE85-0D40-B8BE-FDF733E38129}" type="datetimeFigureOut">
              <a:rPr lang="en-US" smtClean="0"/>
              <a:pPr/>
              <a:t>2/16/11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5C16DE-22CC-0043-AB7F-CF5A388BFE93}" type="slidenum">
              <a:rPr lang="en-US" smtClean="0"/>
              <a:pPr/>
              <a:t>‹#›</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24" Type="http://schemas.openxmlformats.org/officeDocument/2006/relationships/image" Target="../media/image8.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n-AU" smtClean="0"/>
              <a:t>Click to edit Master title style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4C620A9B-CE85-0D40-B8BE-FDF733E38129}" type="datetimeFigureOut">
              <a:rPr lang="en-US" smtClean="0"/>
              <a:pPr/>
              <a:t>2/16/11</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AB5C16DE-22CC-0043-AB7F-CF5A388BFE9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ROMANTICISM?</a:t>
            </a:r>
            <a:endParaRPr lang="en-US" dirty="0"/>
          </a:p>
        </p:txBody>
      </p:sp>
      <p:sp>
        <p:nvSpPr>
          <p:cNvPr id="3" name="Subtitle 2"/>
          <p:cNvSpPr>
            <a:spLocks noGrp="1"/>
          </p:cNvSpPr>
          <p:nvPr>
            <p:ph type="subTitle" idx="1"/>
          </p:nvPr>
        </p:nvSpPr>
        <p:spPr/>
        <p:txBody>
          <a:bodyPr/>
          <a:lstStyle/>
          <a:p>
            <a:r>
              <a:rPr lang="en-US" dirty="0" smtClean="0"/>
              <a:t>CAN YOU TELL ME WHAT IT’S ALL ABOUT?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609600" y="2362200"/>
            <a:ext cx="8077200" cy="3785652"/>
          </a:xfrm>
          <a:prstGeom prst="rect">
            <a:avLst/>
          </a:prstGeom>
          <a:noFill/>
        </p:spPr>
        <p:txBody>
          <a:bodyPr wrap="square" rtlCol="0">
            <a:spAutoFit/>
          </a:bodyPr>
          <a:lstStyle/>
          <a:p>
            <a:pPr algn="ctr"/>
            <a:r>
              <a:rPr lang="en-US" sz="3700" dirty="0" smtClean="0">
                <a:latin typeface="Apple Casual"/>
                <a:cs typeface="Apple Casual"/>
              </a:rPr>
              <a:t>The celebration </a:t>
            </a:r>
            <a:r>
              <a:rPr lang="en-US" sz="3700" dirty="0">
                <a:latin typeface="Apple Casual"/>
                <a:cs typeface="Apple Casual"/>
              </a:rPr>
              <a:t>of imaginative liberation by abandonment of reason, social restrictions, and traditional education</a:t>
            </a:r>
            <a:r>
              <a:rPr lang="en-US" sz="3700" dirty="0" smtClean="0">
                <a:latin typeface="Apple Casual"/>
                <a:cs typeface="Apple Casual"/>
              </a:rPr>
              <a:t> so </a:t>
            </a:r>
            <a:r>
              <a:rPr lang="en-US" sz="3700" dirty="0">
                <a:latin typeface="Apple Casual"/>
                <a:cs typeface="Apple Casual"/>
              </a:rPr>
              <a:t>to expose the individual to the creativity of a world of infinite potential.</a:t>
            </a:r>
            <a:r>
              <a:rPr lang="en-US" dirty="0"/>
              <a:t/>
            </a:r>
            <a:br>
              <a:rPr lang="en-US" dirty="0"/>
            </a:br>
            <a:endParaRPr lang="en-US" dirty="0"/>
          </a:p>
        </p:txBody>
      </p:sp>
      <p:sp>
        <p:nvSpPr>
          <p:cNvPr id="4" name="TextBox 3"/>
          <p:cNvSpPr txBox="1"/>
          <p:nvPr/>
        </p:nvSpPr>
        <p:spPr>
          <a:xfrm>
            <a:off x="3505200" y="609600"/>
            <a:ext cx="2667000" cy="1061829"/>
          </a:xfrm>
          <a:prstGeom prst="rect">
            <a:avLst/>
          </a:prstGeom>
          <a:noFill/>
        </p:spPr>
        <p:txBody>
          <a:bodyPr wrap="square" rtlCol="0">
            <a:spAutoFit/>
          </a:bodyPr>
          <a:lstStyle/>
          <a:p>
            <a:r>
              <a:rPr lang="en-US" sz="6300" dirty="0" smtClean="0">
                <a:latin typeface="Apple Casual"/>
                <a:cs typeface="Apple Casual"/>
              </a:rPr>
              <a:t>AND…</a:t>
            </a:r>
            <a:endParaRPr lang="en-US" sz="6300" dirty="0">
              <a:latin typeface="Apple Casual"/>
              <a:cs typeface="Apple Casua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295400" y="838200"/>
            <a:ext cx="7010400" cy="5478423"/>
          </a:xfrm>
          <a:prstGeom prst="rect">
            <a:avLst/>
          </a:prstGeom>
          <a:noFill/>
        </p:spPr>
        <p:txBody>
          <a:bodyPr wrap="square" rtlCol="0">
            <a:spAutoFit/>
          </a:bodyPr>
          <a:lstStyle/>
          <a:p>
            <a:pPr algn="ctr"/>
            <a:r>
              <a:rPr lang="en-US" sz="5000" baseline="0" dirty="0" smtClean="0">
                <a:latin typeface="Apple Casual"/>
                <a:cs typeface="Apple Casual"/>
              </a:rPr>
              <a:t>‘</a:t>
            </a:r>
            <a:r>
              <a:rPr lang="en-US" sz="5000" i="1" baseline="0" dirty="0" smtClean="0">
                <a:latin typeface="Apple Casual"/>
                <a:cs typeface="Apple Casual"/>
              </a:rPr>
              <a:t>Texts related to the [Romantic period] examines or affirm the power of the imagination to inform, illuminate or transform human experience’</a:t>
            </a:r>
            <a:endParaRPr lang="en-US" sz="5000" dirty="0">
              <a:latin typeface="Apple Casual"/>
              <a:cs typeface="Apple Casua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52400" y="150673"/>
            <a:ext cx="6858000" cy="2523768"/>
          </a:xfrm>
          <a:prstGeom prst="rect">
            <a:avLst/>
          </a:prstGeom>
          <a:noFill/>
        </p:spPr>
        <p:txBody>
          <a:bodyPr wrap="square" rtlCol="0">
            <a:spAutoFit/>
          </a:bodyPr>
          <a:lstStyle/>
          <a:p>
            <a:r>
              <a:rPr lang="en-US" sz="2000" dirty="0" smtClean="0">
                <a:latin typeface="Apple Casual"/>
                <a:cs typeface="Apple Casual"/>
              </a:rPr>
              <a:t>To INFORM:  Romantics began to distance themselves from the traditional sources, which until then informed them of all that was in the world. The movement signposted a change of intellectual source, where one could look to Nature, who inspired the imagination to inform the individual of all that is and could be of the world. </a:t>
            </a:r>
            <a:r>
              <a:rPr lang="en-US" dirty="0" smtClean="0"/>
              <a:t/>
            </a:r>
            <a:br>
              <a:rPr lang="en-US" dirty="0" smtClean="0"/>
            </a:br>
            <a:endParaRPr lang="en-US" dirty="0"/>
          </a:p>
        </p:txBody>
      </p:sp>
      <p:sp>
        <p:nvSpPr>
          <p:cNvPr id="3" name="TextBox 2"/>
          <p:cNvSpPr txBox="1"/>
          <p:nvPr/>
        </p:nvSpPr>
        <p:spPr>
          <a:xfrm>
            <a:off x="1143000" y="2590800"/>
            <a:ext cx="7010400" cy="1938992"/>
          </a:xfrm>
          <a:prstGeom prst="rect">
            <a:avLst/>
          </a:prstGeom>
          <a:noFill/>
        </p:spPr>
        <p:txBody>
          <a:bodyPr wrap="square" rtlCol="0">
            <a:spAutoFit/>
          </a:bodyPr>
          <a:lstStyle/>
          <a:p>
            <a:r>
              <a:rPr lang="en-US" sz="2000" dirty="0" smtClean="0">
                <a:latin typeface="Apple Casual"/>
                <a:cs typeface="Apple Casual"/>
              </a:rPr>
              <a:t>To ILLUMINATE:  The imagination, for Romantics, illuminated Human experiences  by allowing the individual to access complete freedom of the mind. Consequently, the Romantics- by use of their imagination- were able to shed light (and illuminate) hidden wanders of the world. This often involved the exploration of the supernatural. </a:t>
            </a:r>
            <a:endParaRPr lang="en-US" sz="2000" dirty="0">
              <a:latin typeface="Apple Casual"/>
              <a:cs typeface="Apple Casual"/>
            </a:endParaRPr>
          </a:p>
        </p:txBody>
      </p:sp>
      <p:sp>
        <p:nvSpPr>
          <p:cNvPr id="4" name="TextBox 3"/>
          <p:cNvSpPr txBox="1"/>
          <p:nvPr/>
        </p:nvSpPr>
        <p:spPr>
          <a:xfrm>
            <a:off x="2590800" y="4724400"/>
            <a:ext cx="6477000" cy="1938992"/>
          </a:xfrm>
          <a:prstGeom prst="rect">
            <a:avLst/>
          </a:prstGeom>
          <a:noFill/>
        </p:spPr>
        <p:txBody>
          <a:bodyPr wrap="square" rtlCol="0">
            <a:spAutoFit/>
          </a:bodyPr>
          <a:lstStyle/>
          <a:p>
            <a:r>
              <a:rPr lang="en-US" sz="2000" dirty="0" smtClean="0">
                <a:latin typeface="Apple Casual"/>
                <a:cs typeface="Apple Casual"/>
              </a:rPr>
              <a:t>To TRANSFORM:  It was common for the Romantics to transform, or elevate, ordinary human experiences into something extraordinary and often sublime; awe inspiring and powerful. This transformation was encouraged by Natures inspiration of the freedom of the imagination.    </a:t>
            </a:r>
            <a:endParaRPr lang="en-US" sz="2000" dirty="0">
              <a:latin typeface="Apple Casual"/>
              <a:cs typeface="Apple Casual"/>
            </a:endParaRPr>
          </a:p>
        </p:txBody>
      </p:sp>
      <p:pic>
        <p:nvPicPr>
          <p:cNvPr id="5" name="Picture 4" descr="j0178460.jpg"/>
          <p:cNvPicPr>
            <a:picLocks noChangeAspect="1"/>
          </p:cNvPicPr>
          <p:nvPr/>
        </p:nvPicPr>
        <p:blipFill>
          <a:blip r:embed="rId3"/>
          <a:stretch>
            <a:fillRect/>
          </a:stretch>
        </p:blipFill>
        <p:spPr>
          <a:xfrm>
            <a:off x="52935" y="4953000"/>
            <a:ext cx="2461665" cy="1645384"/>
          </a:xfrm>
          <a:prstGeom prst="rect">
            <a:avLst/>
          </a:prstGeom>
        </p:spPr>
      </p:pic>
      <p:pic>
        <p:nvPicPr>
          <p:cNvPr id="9" name="Picture 8" descr="j0316742.jpg"/>
          <p:cNvPicPr>
            <a:picLocks noChangeAspect="1"/>
          </p:cNvPicPr>
          <p:nvPr/>
        </p:nvPicPr>
        <p:blipFill>
          <a:blip r:embed="rId4"/>
          <a:stretch>
            <a:fillRect/>
          </a:stretch>
        </p:blipFill>
        <p:spPr>
          <a:xfrm rot="16200000">
            <a:off x="6756798" y="634604"/>
            <a:ext cx="2743198" cy="1778793"/>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3124200"/>
            <a:ext cx="6858000" cy="1918859"/>
          </a:xfrm>
        </p:spPr>
        <p:txBody>
          <a:bodyPr/>
          <a:lstStyle/>
          <a:p>
            <a:r>
              <a:rPr lang="en-US" dirty="0" smtClean="0"/>
              <a:t>Where in literature do these ideals occur?</a:t>
            </a:r>
            <a:endParaRPr lang="en-US" dirty="0"/>
          </a:p>
        </p:txBody>
      </p:sp>
      <p:sp>
        <p:nvSpPr>
          <p:cNvPr id="3" name="Subtitle 2"/>
          <p:cNvSpPr>
            <a:spLocks noGrp="1"/>
          </p:cNvSpPr>
          <p:nvPr>
            <p:ph type="subTitle" idx="1"/>
          </p:nvPr>
        </p:nvSpPr>
        <p:spPr>
          <a:xfrm>
            <a:off x="1198418" y="5244214"/>
            <a:ext cx="7640782" cy="1156586"/>
          </a:xfrm>
        </p:spPr>
        <p:txBody>
          <a:bodyPr/>
          <a:lstStyle/>
          <a:p>
            <a:r>
              <a:rPr lang="en-US" dirty="0" smtClean="0"/>
              <a:t>Examples of Romantic literature that examines or affirms the power and impact  of the imagination on human experience.</a:t>
            </a:r>
            <a:endParaRPr lang="en-US" dirty="0"/>
          </a:p>
        </p:txBody>
      </p:sp>
      <p:sp>
        <p:nvSpPr>
          <p:cNvPr id="4" name="Text Placeholder 3"/>
          <p:cNvSpPr>
            <a:spLocks noGrp="1"/>
          </p:cNvSpPr>
          <p:nvPr>
            <p:ph type="body" sz="quarter" idx="13"/>
          </p:nvPr>
        </p:nvSpPr>
        <p:spPr>
          <a:xfrm>
            <a:off x="1198418" y="2847109"/>
            <a:ext cx="8021782" cy="2209800"/>
          </a:xfrm>
        </p:spPr>
        <p:txBody>
          <a:bodyPr/>
          <a:lstStyle/>
          <a:p>
            <a:r>
              <a:rPr lang="en-US" dirty="0" smtClean="0"/>
              <a:t>Where are they</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Rectangle 8"/>
          <p:cNvSpPr/>
          <p:nvPr/>
        </p:nvSpPr>
        <p:spPr>
          <a:xfrm>
            <a:off x="76200" y="0"/>
            <a:ext cx="6629400" cy="6124754"/>
          </a:xfrm>
          <a:prstGeom prst="rect">
            <a:avLst/>
          </a:prstGeom>
        </p:spPr>
        <p:txBody>
          <a:bodyPr wrap="square">
            <a:spAutoFit/>
          </a:bodyPr>
          <a:lstStyle/>
          <a:p>
            <a:pPr algn="ctr"/>
            <a:r>
              <a:rPr lang="en-US" sz="2800" i="1" dirty="0" smtClean="0">
                <a:latin typeface="Apple Casual"/>
                <a:cs typeface="Apple Casual"/>
              </a:rPr>
              <a:t>‘WHEN from the craggy mountain's pathless steep, Whose flinty brow hangs o'er the raging sea, </a:t>
            </a:r>
            <a:br>
              <a:rPr lang="en-US" sz="2800" i="1" dirty="0" smtClean="0">
                <a:latin typeface="Apple Casual"/>
                <a:cs typeface="Apple Casual"/>
              </a:rPr>
            </a:br>
            <a:r>
              <a:rPr lang="en-US" sz="2800" i="1" dirty="0" smtClean="0">
                <a:latin typeface="Apple Casual"/>
                <a:cs typeface="Apple Casual"/>
              </a:rPr>
              <a:t>My </a:t>
            </a:r>
            <a:r>
              <a:rPr lang="en-US" sz="2800" i="1" dirty="0" err="1" smtClean="0">
                <a:latin typeface="Apple Casual"/>
                <a:cs typeface="Apple Casual"/>
              </a:rPr>
              <a:t>wand'ring</a:t>
            </a:r>
            <a:r>
              <a:rPr lang="en-US" sz="2800" i="1" dirty="0" smtClean="0">
                <a:latin typeface="Apple Casual"/>
                <a:cs typeface="Apple Casual"/>
              </a:rPr>
              <a:t> eye beholds the foamy deep, I mark the restless surge-and think of THEE. </a:t>
            </a:r>
          </a:p>
          <a:p>
            <a:pPr algn="ctr"/>
            <a:r>
              <a:rPr lang="en-US" sz="2800" i="1" dirty="0" smtClean="0">
                <a:latin typeface="Apple Casual"/>
                <a:cs typeface="Apple Casual"/>
              </a:rPr>
              <a:t/>
            </a:r>
            <a:br>
              <a:rPr lang="en-US" sz="2800" i="1" dirty="0" smtClean="0">
                <a:latin typeface="Apple Casual"/>
                <a:cs typeface="Apple Casual"/>
              </a:rPr>
            </a:br>
            <a:r>
              <a:rPr lang="en-US" sz="2800" i="1" dirty="0" smtClean="0">
                <a:latin typeface="Apple Casual"/>
                <a:cs typeface="Apple Casual"/>
              </a:rPr>
              <a:t>The curling waves, the passing breezes move, Changing and </a:t>
            </a:r>
            <a:r>
              <a:rPr lang="en-US" sz="2800" i="1" dirty="0" err="1" smtClean="0">
                <a:latin typeface="Apple Casual"/>
                <a:cs typeface="Apple Casual"/>
              </a:rPr>
              <a:t>treach'rous</a:t>
            </a:r>
            <a:r>
              <a:rPr lang="en-US" sz="2800" i="1" dirty="0" smtClean="0">
                <a:latin typeface="Apple Casual"/>
                <a:cs typeface="Apple Casual"/>
              </a:rPr>
              <a:t> as the breath of LOVE; </a:t>
            </a:r>
          </a:p>
          <a:p>
            <a:pPr algn="ctr"/>
            <a:r>
              <a:rPr lang="en-US" sz="2800" i="1" dirty="0" smtClean="0">
                <a:latin typeface="Apple Casual"/>
                <a:cs typeface="Apple Casual"/>
              </a:rPr>
              <a:t/>
            </a:r>
            <a:br>
              <a:rPr lang="en-US" sz="2800" i="1" dirty="0" smtClean="0">
                <a:latin typeface="Apple Casual"/>
                <a:cs typeface="Apple Casual"/>
              </a:rPr>
            </a:br>
            <a:r>
              <a:rPr lang="en-US" sz="2800" i="1" dirty="0" smtClean="0">
                <a:latin typeface="Apple Casual"/>
                <a:cs typeface="Apple Casual"/>
              </a:rPr>
              <a:t>The "sad similitude" awakes my smart, And thy dear image twines about my heart.’</a:t>
            </a:r>
            <a:r>
              <a:rPr lang="en-AU" sz="2800" dirty="0" smtClean="0">
                <a:latin typeface="Apple Casual"/>
                <a:cs typeface="Apple Casual"/>
              </a:rPr>
              <a:t> </a:t>
            </a:r>
            <a:endParaRPr lang="en-US" sz="2800" dirty="0">
              <a:latin typeface="Apple Casual"/>
              <a:cs typeface="Apple Casua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228600" y="304800"/>
            <a:ext cx="8915400" cy="2514600"/>
          </a:xfrm>
        </p:spPr>
        <p:txBody>
          <a:bodyPr>
            <a:noAutofit/>
          </a:bodyPr>
          <a:lstStyle/>
          <a:p>
            <a:pPr algn="ctr"/>
            <a:r>
              <a:rPr lang="en-US" sz="2400" dirty="0" smtClean="0">
                <a:latin typeface="Apple Casual"/>
                <a:cs typeface="Apple Casual"/>
              </a:rPr>
              <a:t>‘</a:t>
            </a:r>
            <a:r>
              <a:rPr lang="en-US" sz="2400" i="1" dirty="0" smtClean="0">
                <a:latin typeface="Apple Casual"/>
                <a:cs typeface="Apple Casual"/>
              </a:rPr>
              <a:t>Well, they are gone, and here must I remain,</a:t>
            </a:r>
            <a:br>
              <a:rPr lang="en-US" sz="2400" i="1" dirty="0" smtClean="0">
                <a:latin typeface="Apple Casual"/>
                <a:cs typeface="Apple Casual"/>
              </a:rPr>
            </a:br>
            <a:r>
              <a:rPr lang="en-US" sz="2400" i="1" dirty="0" smtClean="0">
                <a:latin typeface="Apple Casual"/>
                <a:cs typeface="Apple Casual"/>
              </a:rPr>
              <a:t>This lime-tree bower my prison! I have lost</a:t>
            </a:r>
            <a:br>
              <a:rPr lang="en-US" sz="2400" i="1" dirty="0" smtClean="0">
                <a:latin typeface="Apple Casual"/>
                <a:cs typeface="Apple Casual"/>
              </a:rPr>
            </a:br>
            <a:r>
              <a:rPr lang="en-US" sz="2400" i="1" dirty="0" smtClean="0">
                <a:latin typeface="Apple Casual"/>
                <a:cs typeface="Apple Casual"/>
              </a:rPr>
              <a:t>Beauties and feelings, such as would have been</a:t>
            </a:r>
            <a:br>
              <a:rPr lang="en-US" sz="2400" i="1" dirty="0" smtClean="0">
                <a:latin typeface="Apple Casual"/>
                <a:cs typeface="Apple Casual"/>
              </a:rPr>
            </a:br>
            <a:r>
              <a:rPr lang="en-US" sz="2400" i="1" dirty="0" smtClean="0">
                <a:latin typeface="Apple Casual"/>
                <a:cs typeface="Apple Casual"/>
              </a:rPr>
              <a:t>Most sweet to my remembrance…</a:t>
            </a:r>
          </a:p>
          <a:p>
            <a:pPr algn="ctr"/>
            <a:endParaRPr lang="en-US" sz="2400" i="1" dirty="0" smtClean="0">
              <a:latin typeface="Apple Casual"/>
              <a:cs typeface="Apple Casual"/>
            </a:endParaRPr>
          </a:p>
          <a:p>
            <a:pPr algn="ctr"/>
            <a:r>
              <a:rPr lang="en-US" sz="2400" dirty="0" smtClean="0">
                <a:solidFill>
                  <a:srgbClr val="FF0000"/>
                </a:solidFill>
                <a:latin typeface="Apple Casual"/>
                <a:cs typeface="Apple Casual"/>
              </a:rPr>
              <a:t>-Melodramatic Tantrum!</a:t>
            </a:r>
            <a:r>
              <a:rPr lang="en-US" sz="2400" i="1" dirty="0" smtClean="0">
                <a:solidFill>
                  <a:srgbClr val="FF0000"/>
                </a:solidFill>
                <a:latin typeface="Apple Casual"/>
                <a:cs typeface="Apple Casual"/>
              </a:rPr>
              <a:t> </a:t>
            </a:r>
            <a:endParaRPr lang="en-US" sz="2400" dirty="0">
              <a:solidFill>
                <a:srgbClr val="FF0000"/>
              </a:solidFill>
              <a:latin typeface="Apple Casual"/>
              <a:cs typeface="Apple Casual"/>
            </a:endParaRPr>
          </a:p>
        </p:txBody>
      </p:sp>
      <p:sp>
        <p:nvSpPr>
          <p:cNvPr id="7" name="TextBox 6"/>
          <p:cNvSpPr txBox="1"/>
          <p:nvPr/>
        </p:nvSpPr>
        <p:spPr>
          <a:xfrm>
            <a:off x="-152400" y="3048000"/>
            <a:ext cx="9372600" cy="3785652"/>
          </a:xfrm>
          <a:prstGeom prst="rect">
            <a:avLst/>
          </a:prstGeom>
          <a:noFill/>
        </p:spPr>
        <p:txBody>
          <a:bodyPr wrap="square" rtlCol="0">
            <a:spAutoFit/>
          </a:bodyPr>
          <a:lstStyle/>
          <a:p>
            <a:pPr algn="r"/>
            <a:r>
              <a:rPr lang="en-US" sz="2400" dirty="0" smtClean="0">
                <a:latin typeface="Apple Casual"/>
                <a:cs typeface="Apple Casual"/>
              </a:rPr>
              <a:t>‘</a:t>
            </a:r>
            <a:r>
              <a:rPr lang="en-US" sz="2400" i="1" dirty="0" smtClean="0">
                <a:latin typeface="Apple Casual"/>
                <a:cs typeface="Apple Casual"/>
              </a:rPr>
              <a:t>Where its slim trunk the ash from rock to rock</a:t>
            </a:r>
            <a:br>
              <a:rPr lang="en-US" sz="2400" i="1" dirty="0" smtClean="0">
                <a:latin typeface="Apple Casual"/>
                <a:cs typeface="Apple Casual"/>
              </a:rPr>
            </a:br>
            <a:r>
              <a:rPr lang="en-US" sz="2400" i="1" dirty="0" smtClean="0">
                <a:latin typeface="Apple Casual"/>
                <a:cs typeface="Apple Casual"/>
              </a:rPr>
              <a:t>Flings arching like a bridge; that branchless ash.</a:t>
            </a:r>
            <a:br>
              <a:rPr lang="en-US" sz="2400" i="1" dirty="0" smtClean="0">
                <a:latin typeface="Apple Casual"/>
                <a:cs typeface="Apple Casual"/>
              </a:rPr>
            </a:br>
            <a:r>
              <a:rPr lang="en-US" sz="2400" i="1" dirty="0" smtClean="0">
                <a:latin typeface="Apple Casual"/>
                <a:cs typeface="Apple Casual"/>
              </a:rPr>
              <a:t>Unsunn’d and damp, whose few poor-yellow leaves</a:t>
            </a:r>
            <a:br>
              <a:rPr lang="en-US" sz="2400" i="1" dirty="0" smtClean="0">
                <a:latin typeface="Apple Casual"/>
                <a:cs typeface="Apple Casual"/>
              </a:rPr>
            </a:br>
            <a:r>
              <a:rPr lang="en-US" sz="2400" i="1" dirty="0" smtClean="0">
                <a:latin typeface="Apple Casual"/>
                <a:cs typeface="Apple Casual"/>
              </a:rPr>
              <a:t>Ne’er tremble in the gale, yet tremble still,</a:t>
            </a:r>
            <a:br>
              <a:rPr lang="en-US" sz="2400" i="1" dirty="0" smtClean="0">
                <a:latin typeface="Apple Casual"/>
                <a:cs typeface="Apple Casual"/>
              </a:rPr>
            </a:br>
            <a:r>
              <a:rPr lang="en-US" sz="2400" i="1" dirty="0" smtClean="0">
                <a:latin typeface="Apple Casual"/>
                <a:cs typeface="Apple Casual"/>
              </a:rPr>
              <a:t>Fann’d by the water-fall!’</a:t>
            </a:r>
          </a:p>
          <a:p>
            <a:pPr algn="r"/>
            <a:endParaRPr lang="en-US" sz="2400" dirty="0" smtClean="0">
              <a:latin typeface="Apple Casual"/>
              <a:cs typeface="Apple Casual"/>
            </a:endParaRPr>
          </a:p>
          <a:p>
            <a:pPr algn="r"/>
            <a:r>
              <a:rPr lang="en-US" sz="2400" dirty="0" smtClean="0">
                <a:solidFill>
                  <a:srgbClr val="FF0000"/>
                </a:solidFill>
                <a:latin typeface="Apple Casual"/>
                <a:cs typeface="Apple Casual"/>
              </a:rPr>
              <a:t>-Exemplifies the use of the Imagination to transform from where they are physically alone without the ‘</a:t>
            </a:r>
            <a:r>
              <a:rPr lang="en-US" sz="2400" i="1" dirty="0" smtClean="0">
                <a:solidFill>
                  <a:srgbClr val="FF0000"/>
                </a:solidFill>
                <a:latin typeface="Apple Casual"/>
                <a:cs typeface="Apple Casual"/>
              </a:rPr>
              <a:t>Beauties and feelings’ </a:t>
            </a:r>
            <a:r>
              <a:rPr lang="en-US" sz="2400" dirty="0" smtClean="0">
                <a:solidFill>
                  <a:srgbClr val="FF0000"/>
                </a:solidFill>
                <a:latin typeface="Apple Casual"/>
                <a:cs typeface="Apple Casual"/>
              </a:rPr>
              <a:t> of Nature to where they are apart of the human experience amongst the natural world.</a:t>
            </a:r>
            <a:endParaRPr lang="en-US" sz="2400" dirty="0">
              <a:solidFill>
                <a:srgbClr val="FF0000"/>
              </a:solidFill>
              <a:latin typeface="Apple Casual"/>
              <a:cs typeface="Apple Casua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0" y="0"/>
            <a:ext cx="9144000" cy="6858000"/>
          </a:xfrm>
        </p:spPr>
        <p:txBody>
          <a:bodyPr>
            <a:noAutofit/>
          </a:bodyPr>
          <a:lstStyle/>
          <a:p>
            <a:r>
              <a:rPr lang="en-US" sz="2400" i="1" dirty="0" smtClean="0">
                <a:latin typeface="Apple Casual"/>
                <a:cs typeface="Apple Casual"/>
              </a:rPr>
              <a:t>‘Books! 'tis a dull and endless strife: </a:t>
            </a:r>
            <a:br>
              <a:rPr lang="en-US" sz="2400" i="1" dirty="0" smtClean="0">
                <a:latin typeface="Apple Casual"/>
                <a:cs typeface="Apple Casual"/>
              </a:rPr>
            </a:br>
            <a:r>
              <a:rPr lang="en-US" sz="2400" i="1" dirty="0" smtClean="0">
                <a:latin typeface="Apple Casual"/>
                <a:cs typeface="Apple Casual"/>
              </a:rPr>
              <a:t>Come, hear the woodland linnet, </a:t>
            </a:r>
            <a:br>
              <a:rPr lang="en-US" sz="2400" i="1" dirty="0" smtClean="0">
                <a:latin typeface="Apple Casual"/>
                <a:cs typeface="Apple Casual"/>
              </a:rPr>
            </a:br>
            <a:r>
              <a:rPr lang="en-US" sz="2400" i="1" dirty="0" smtClean="0">
                <a:latin typeface="Apple Casual"/>
                <a:cs typeface="Apple Casual"/>
              </a:rPr>
              <a:t>How sweet his music! on my life, </a:t>
            </a:r>
            <a:br>
              <a:rPr lang="en-US" sz="2400" i="1" dirty="0" smtClean="0">
                <a:latin typeface="Apple Casual"/>
                <a:cs typeface="Apple Casual"/>
              </a:rPr>
            </a:br>
            <a:r>
              <a:rPr lang="en-US" sz="2400" i="1" dirty="0" smtClean="0">
                <a:latin typeface="Apple Casual"/>
                <a:cs typeface="Apple Casual"/>
              </a:rPr>
              <a:t>There's more of wisdom in it.</a:t>
            </a:r>
          </a:p>
          <a:p>
            <a:r>
              <a:rPr lang="en-US" sz="2400" i="1" dirty="0" smtClean="0">
                <a:latin typeface="Apple Casual"/>
                <a:cs typeface="Apple Casual"/>
              </a:rPr>
              <a:t/>
            </a:r>
            <a:br>
              <a:rPr lang="en-US" sz="2400" i="1" dirty="0" smtClean="0">
                <a:latin typeface="Apple Casual"/>
                <a:cs typeface="Apple Casual"/>
              </a:rPr>
            </a:br>
            <a:r>
              <a:rPr lang="en-US" sz="2400" i="1" dirty="0" smtClean="0">
                <a:latin typeface="Apple Casual"/>
                <a:cs typeface="Apple Casual"/>
              </a:rPr>
              <a:t>And hark! how blithe the </a:t>
            </a:r>
            <a:r>
              <a:rPr lang="en-US" sz="2400" i="1" dirty="0" err="1" smtClean="0">
                <a:latin typeface="Apple Casual"/>
                <a:cs typeface="Apple Casual"/>
              </a:rPr>
              <a:t>throstle</a:t>
            </a:r>
            <a:r>
              <a:rPr lang="en-US" sz="2400" i="1" dirty="0" smtClean="0">
                <a:latin typeface="Apple Casual"/>
                <a:cs typeface="Apple Casual"/>
              </a:rPr>
              <a:t> sings! </a:t>
            </a:r>
            <a:br>
              <a:rPr lang="en-US" sz="2400" i="1" dirty="0" smtClean="0">
                <a:latin typeface="Apple Casual"/>
                <a:cs typeface="Apple Casual"/>
              </a:rPr>
            </a:br>
            <a:r>
              <a:rPr lang="en-US" sz="2400" i="1" dirty="0" smtClean="0">
                <a:latin typeface="Apple Casual"/>
                <a:cs typeface="Apple Casual"/>
              </a:rPr>
              <a:t>He, too, is no mean preacher: </a:t>
            </a:r>
            <a:br>
              <a:rPr lang="en-US" sz="2400" i="1" dirty="0" smtClean="0">
                <a:latin typeface="Apple Casual"/>
                <a:cs typeface="Apple Casual"/>
              </a:rPr>
            </a:br>
            <a:r>
              <a:rPr lang="en-US" sz="2400" i="1" dirty="0" smtClean="0">
                <a:latin typeface="Apple Casual"/>
                <a:cs typeface="Apple Casual"/>
              </a:rPr>
              <a:t>Come forth into the light of things, </a:t>
            </a:r>
            <a:br>
              <a:rPr lang="en-US" sz="2400" i="1" dirty="0" smtClean="0">
                <a:latin typeface="Apple Casual"/>
                <a:cs typeface="Apple Casual"/>
              </a:rPr>
            </a:br>
            <a:r>
              <a:rPr lang="en-US" sz="2400" i="1" dirty="0" smtClean="0">
                <a:latin typeface="Apple Casual"/>
                <a:cs typeface="Apple Casual"/>
              </a:rPr>
              <a:t>Let Nature be your teacher.’</a:t>
            </a:r>
          </a:p>
          <a:p>
            <a:endParaRPr lang="en-US" sz="2400" i="1" dirty="0" smtClean="0">
              <a:latin typeface="Apple Casual"/>
              <a:cs typeface="Apple Casual"/>
            </a:endParaRPr>
          </a:p>
          <a:p>
            <a:r>
              <a:rPr lang="en-US" sz="2400" dirty="0" smtClean="0">
                <a:solidFill>
                  <a:srgbClr val="FF0000"/>
                </a:solidFill>
                <a:latin typeface="Apple Casual"/>
                <a:cs typeface="Apple Casual"/>
              </a:rPr>
              <a:t>-The Protagonist of the poem has already liberated themselves from the traditional intellectual source and has turned to Nature to inform them of the wisdom of the world. And now they are on a mission to inform others to turn to the natural world as a source of informing intellect.</a:t>
            </a:r>
            <a:endParaRPr lang="en-US" sz="2400" dirty="0">
              <a:solidFill>
                <a:srgbClr val="FF0000"/>
              </a:solidFill>
              <a:latin typeface="Apple Casual"/>
              <a:cs typeface="Apple Casua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Subtitle 8"/>
          <p:cNvSpPr>
            <a:spLocks noGrp="1"/>
          </p:cNvSpPr>
          <p:nvPr>
            <p:ph type="subTitle" idx="1"/>
          </p:nvPr>
        </p:nvSpPr>
        <p:spPr>
          <a:xfrm>
            <a:off x="1371600" y="685800"/>
            <a:ext cx="7772400" cy="5638800"/>
          </a:xfrm>
        </p:spPr>
        <p:txBody>
          <a:bodyPr>
            <a:noAutofit/>
          </a:bodyPr>
          <a:lstStyle/>
          <a:p>
            <a:pPr algn="ctr"/>
            <a:r>
              <a:rPr lang="en-US" sz="4000" dirty="0" smtClean="0">
                <a:latin typeface="Apple Casual"/>
                <a:cs typeface="Apple Casual"/>
              </a:rPr>
              <a:t>When the loud gambols of the village throng, </a:t>
            </a:r>
            <a:br>
              <a:rPr lang="en-US" sz="4000" dirty="0" smtClean="0">
                <a:latin typeface="Apple Casual"/>
                <a:cs typeface="Apple Casual"/>
              </a:rPr>
            </a:br>
            <a:r>
              <a:rPr lang="en-US" sz="4000" dirty="0" smtClean="0">
                <a:latin typeface="Apple Casual"/>
                <a:cs typeface="Apple Casual"/>
              </a:rPr>
              <a:t>Drown the lorn murmurs of the ring-dove's throat; </a:t>
            </a:r>
            <a:br>
              <a:rPr lang="en-US" sz="4000" dirty="0" smtClean="0">
                <a:latin typeface="Apple Casual"/>
                <a:cs typeface="Apple Casual"/>
              </a:rPr>
            </a:br>
            <a:r>
              <a:rPr lang="en-US" sz="4000" dirty="0" smtClean="0">
                <a:latin typeface="Apple Casual"/>
                <a:cs typeface="Apple Casual"/>
              </a:rPr>
              <a:t>I think I hear thy fascinating song,</a:t>
            </a:r>
            <a:br>
              <a:rPr lang="en-US" sz="4000" dirty="0" smtClean="0">
                <a:latin typeface="Apple Casual"/>
                <a:cs typeface="Apple Casual"/>
              </a:rPr>
            </a:br>
            <a:r>
              <a:rPr lang="en-US" sz="4000" dirty="0" smtClean="0">
                <a:latin typeface="Apple Casual"/>
                <a:cs typeface="Apple Casual"/>
              </a:rPr>
              <a:t>Join the melodious minstrel's tuneful note- </a:t>
            </a:r>
            <a:br>
              <a:rPr lang="en-US" sz="4000" dirty="0" smtClean="0">
                <a:latin typeface="Apple Casual"/>
                <a:cs typeface="Apple Casual"/>
              </a:rPr>
            </a:br>
            <a:r>
              <a:rPr lang="en-US" sz="4000" dirty="0" smtClean="0">
                <a:latin typeface="Apple Casual"/>
                <a:cs typeface="Apple Casual"/>
              </a:rPr>
              <a:t>My list'ning ear soon tells me -'tis not THEE, </a:t>
            </a:r>
            <a:br>
              <a:rPr lang="en-US" sz="4000" dirty="0" smtClean="0">
                <a:latin typeface="Apple Casual"/>
                <a:cs typeface="Apple Casual"/>
              </a:rPr>
            </a:br>
            <a:r>
              <a:rPr lang="en-US" sz="4000" dirty="0" smtClean="0">
                <a:latin typeface="Apple Casual"/>
                <a:cs typeface="Apple Casual"/>
              </a:rPr>
              <a:t>Nor THY lov'd song-nor THY soft minstrelsy; </a:t>
            </a:r>
            <a:br>
              <a:rPr lang="en-US" sz="4000" dirty="0" smtClean="0">
                <a:latin typeface="Apple Casual"/>
                <a:cs typeface="Apple Casual"/>
              </a:rPr>
            </a:br>
            <a:r>
              <a:rPr lang="en-US" sz="4000" dirty="0" smtClean="0">
                <a:latin typeface="Apple Casual"/>
                <a:cs typeface="Apple Casual"/>
              </a:rPr>
              <a:t>In vain I turn away to hide my smart,</a:t>
            </a:r>
            <a:br>
              <a:rPr lang="en-US" sz="4000" dirty="0" smtClean="0">
                <a:latin typeface="Apple Casual"/>
                <a:cs typeface="Apple Casual"/>
              </a:rPr>
            </a:br>
            <a:r>
              <a:rPr lang="en-US" sz="4000" dirty="0" smtClean="0">
                <a:latin typeface="Apple Casual"/>
                <a:cs typeface="Apple Casual"/>
              </a:rPr>
              <a:t>Thy dulcet numbers vibrate in my heart</a:t>
            </a:r>
            <a:r>
              <a:rPr lang="en-US" sz="3200" dirty="0" smtClean="0">
                <a:latin typeface="Apple Casual"/>
                <a:cs typeface="Apple Casual"/>
              </a:rPr>
              <a:t>.</a:t>
            </a:r>
            <a:endParaRPr lang="en-US" sz="3200" dirty="0">
              <a:latin typeface="Apple Casual"/>
              <a:cs typeface="Apple Casua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0" y="228600"/>
            <a:ext cx="4343400" cy="6858000"/>
          </a:xfrm>
        </p:spPr>
        <p:txBody>
          <a:bodyPr>
            <a:normAutofit lnSpcReduction="10000"/>
          </a:bodyPr>
          <a:lstStyle/>
          <a:p>
            <a:r>
              <a:rPr lang="en-US" sz="2400" dirty="0" smtClean="0">
                <a:latin typeface="Apple Casual"/>
                <a:cs typeface="Apple Casual"/>
              </a:rPr>
              <a:t>‘</a:t>
            </a:r>
            <a:r>
              <a:rPr lang="en-US" sz="2400" i="1" dirty="0" smtClean="0">
                <a:latin typeface="Apple Casual"/>
                <a:cs typeface="Apple Casual"/>
              </a:rPr>
              <a:t>And how the storm-blast came, and he</a:t>
            </a:r>
            <a:br>
              <a:rPr lang="en-US" sz="2400" i="1" dirty="0" smtClean="0">
                <a:latin typeface="Apple Casual"/>
                <a:cs typeface="Apple Casual"/>
              </a:rPr>
            </a:br>
            <a:r>
              <a:rPr lang="en-US" sz="2400" i="1" dirty="0" smtClean="0">
                <a:latin typeface="Apple Casual"/>
                <a:cs typeface="Apple Casual"/>
              </a:rPr>
              <a:t>Was tyrannous and strong:</a:t>
            </a:r>
            <a:br>
              <a:rPr lang="en-US" sz="2400" i="1" dirty="0" smtClean="0">
                <a:latin typeface="Apple Casual"/>
                <a:cs typeface="Apple Casual"/>
              </a:rPr>
            </a:br>
            <a:r>
              <a:rPr lang="en-US" sz="2400" i="1" dirty="0" smtClean="0">
                <a:latin typeface="Apple Casual"/>
                <a:cs typeface="Apple Casual"/>
              </a:rPr>
              <a:t>He struck with his </a:t>
            </a:r>
            <a:r>
              <a:rPr lang="en-US" sz="2400" i="1" dirty="0" err="1" smtClean="0">
                <a:latin typeface="Apple Casual"/>
                <a:cs typeface="Apple Casual"/>
              </a:rPr>
              <a:t>o’ertaking</a:t>
            </a:r>
            <a:r>
              <a:rPr lang="en-US" sz="2400" i="1" dirty="0" smtClean="0">
                <a:latin typeface="Apple Casual"/>
                <a:cs typeface="Apple Casual"/>
              </a:rPr>
              <a:t> wings,</a:t>
            </a:r>
            <a:br>
              <a:rPr lang="en-US" sz="2400" i="1" dirty="0" smtClean="0">
                <a:latin typeface="Apple Casual"/>
                <a:cs typeface="Apple Casual"/>
              </a:rPr>
            </a:br>
            <a:r>
              <a:rPr lang="en-US" sz="2400" i="1" dirty="0" smtClean="0">
                <a:latin typeface="Apple Casual"/>
                <a:cs typeface="Apple Casual"/>
              </a:rPr>
              <a:t>And chased us south along.</a:t>
            </a:r>
          </a:p>
          <a:p>
            <a:endParaRPr lang="en-US" sz="2400" i="1" dirty="0" smtClean="0">
              <a:latin typeface="Apple Casual"/>
              <a:cs typeface="Apple Casual"/>
            </a:endParaRPr>
          </a:p>
          <a:p>
            <a:r>
              <a:rPr lang="en-US" sz="2400" i="1" dirty="0" smtClean="0">
                <a:latin typeface="Apple Casual"/>
                <a:cs typeface="Apple Casual"/>
              </a:rPr>
              <a:t>With slopping masts and dipping prow,</a:t>
            </a:r>
          </a:p>
          <a:p>
            <a:r>
              <a:rPr lang="en-US" sz="2400" i="1" dirty="0" smtClean="0">
                <a:latin typeface="Apple Casual"/>
                <a:cs typeface="Apple Casual"/>
              </a:rPr>
              <a:t>As who pursued with yell and blow</a:t>
            </a:r>
          </a:p>
          <a:p>
            <a:r>
              <a:rPr lang="en-US" sz="2400" i="1" dirty="0" smtClean="0">
                <a:latin typeface="Apple Casual"/>
                <a:cs typeface="Apple Casual"/>
              </a:rPr>
              <a:t>Still treads the shadow of his foe,</a:t>
            </a:r>
          </a:p>
          <a:p>
            <a:r>
              <a:rPr lang="en-US" sz="2400" i="1" dirty="0" smtClean="0">
                <a:latin typeface="Apple Casual"/>
                <a:cs typeface="Apple Casual"/>
              </a:rPr>
              <a:t>And forward bends his head,</a:t>
            </a:r>
          </a:p>
          <a:p>
            <a:r>
              <a:rPr lang="en-US" sz="2400" i="1" dirty="0" smtClean="0">
                <a:latin typeface="Apple Casual"/>
                <a:cs typeface="Apple Casual"/>
              </a:rPr>
              <a:t>The ship drove fast, loud </a:t>
            </a:r>
            <a:r>
              <a:rPr lang="en-US" sz="2400" i="1" dirty="0" err="1" smtClean="0">
                <a:latin typeface="Apple Casual"/>
                <a:cs typeface="Apple Casual"/>
              </a:rPr>
              <a:t>roar’d</a:t>
            </a:r>
            <a:r>
              <a:rPr lang="en-US" sz="2400" i="1" dirty="0" smtClean="0">
                <a:latin typeface="Apple Casual"/>
                <a:cs typeface="Apple Casual"/>
              </a:rPr>
              <a:t> the blast,</a:t>
            </a:r>
          </a:p>
          <a:p>
            <a:r>
              <a:rPr lang="en-US" sz="2400" i="1" dirty="0" smtClean="0">
                <a:latin typeface="Apple Casual"/>
                <a:cs typeface="Apple Casual"/>
              </a:rPr>
              <a:t>The southward aye we fled.</a:t>
            </a:r>
          </a:p>
          <a:p>
            <a:endParaRPr lang="en-US" sz="2400" i="1" dirty="0" smtClean="0">
              <a:latin typeface="Apple Casual"/>
              <a:cs typeface="Apple Casual"/>
            </a:endParaRPr>
          </a:p>
          <a:p>
            <a:r>
              <a:rPr lang="en-US" sz="2400" dirty="0" smtClean="0">
                <a:solidFill>
                  <a:srgbClr val="FF0000"/>
                </a:solidFill>
                <a:latin typeface="Apple Casual"/>
                <a:cs typeface="Apple Casual"/>
              </a:rPr>
              <a:t>-The powerful and horrendous storm</a:t>
            </a:r>
          </a:p>
          <a:p>
            <a:endParaRPr lang="en-US" i="1" dirty="0" smtClean="0"/>
          </a:p>
          <a:p>
            <a:endParaRPr lang="en-US" dirty="0"/>
          </a:p>
        </p:txBody>
      </p:sp>
      <p:sp>
        <p:nvSpPr>
          <p:cNvPr id="7" name="TextBox 6"/>
          <p:cNvSpPr txBox="1"/>
          <p:nvPr/>
        </p:nvSpPr>
        <p:spPr>
          <a:xfrm>
            <a:off x="4572000" y="258426"/>
            <a:ext cx="4114800" cy="6370974"/>
          </a:xfrm>
          <a:prstGeom prst="rect">
            <a:avLst/>
          </a:prstGeom>
          <a:noFill/>
        </p:spPr>
        <p:txBody>
          <a:bodyPr wrap="square" rtlCol="0">
            <a:spAutoFit/>
          </a:bodyPr>
          <a:lstStyle/>
          <a:p>
            <a:r>
              <a:rPr lang="en-US" sz="2400" dirty="0" smtClean="0">
                <a:latin typeface="Apple Casual"/>
                <a:cs typeface="Apple Casual"/>
              </a:rPr>
              <a:t>‘</a:t>
            </a:r>
            <a:r>
              <a:rPr lang="en-US" sz="2400" i="1" dirty="0" smtClean="0">
                <a:latin typeface="Apple Casual"/>
                <a:cs typeface="Apple Casual"/>
              </a:rPr>
              <a:t>Down dropt the breeze, the sails dropt down,</a:t>
            </a:r>
            <a:br>
              <a:rPr lang="en-US" sz="2400" i="1" dirty="0" smtClean="0">
                <a:latin typeface="Apple Casual"/>
                <a:cs typeface="Apple Casual"/>
              </a:rPr>
            </a:br>
            <a:r>
              <a:rPr lang="en-US" sz="2400" i="1" dirty="0" err="1" smtClean="0">
                <a:latin typeface="Apple Casual"/>
                <a:cs typeface="Apple Casual"/>
              </a:rPr>
              <a:t>T’was</a:t>
            </a:r>
            <a:r>
              <a:rPr lang="en-US" sz="2400" i="1" dirty="0" smtClean="0">
                <a:latin typeface="Apple Casual"/>
                <a:cs typeface="Apple Casual"/>
              </a:rPr>
              <a:t> sad as sad could be;</a:t>
            </a:r>
            <a:br>
              <a:rPr lang="en-US" sz="2400" i="1" dirty="0" smtClean="0">
                <a:latin typeface="Apple Casual"/>
                <a:cs typeface="Apple Casual"/>
              </a:rPr>
            </a:br>
            <a:r>
              <a:rPr lang="en-US" sz="2400" i="1" dirty="0" smtClean="0">
                <a:latin typeface="Apple Casual"/>
                <a:cs typeface="Apple Casual"/>
              </a:rPr>
              <a:t>And we did speak only only to break </a:t>
            </a:r>
          </a:p>
          <a:p>
            <a:r>
              <a:rPr lang="en-US" sz="2400" i="1" dirty="0" smtClean="0">
                <a:latin typeface="Apple Casual"/>
                <a:cs typeface="Apple Casual"/>
              </a:rPr>
              <a:t>The silence of the sea</a:t>
            </a:r>
          </a:p>
          <a:p>
            <a:r>
              <a:rPr lang="en-US" sz="2400" i="1" dirty="0" smtClean="0">
                <a:latin typeface="Apple Casual"/>
                <a:cs typeface="Apple Casual"/>
              </a:rPr>
              <a:t>…</a:t>
            </a:r>
          </a:p>
          <a:p>
            <a:r>
              <a:rPr lang="en-US" sz="2400" i="1" dirty="0" smtClean="0">
                <a:latin typeface="Apple Casual"/>
                <a:cs typeface="Apple Casual"/>
              </a:rPr>
              <a:t>The very deep did rot: O Christ!</a:t>
            </a:r>
          </a:p>
          <a:p>
            <a:r>
              <a:rPr lang="en-US" sz="2400" i="1" dirty="0" smtClean="0">
                <a:latin typeface="Apple Casual"/>
                <a:cs typeface="Apple Casual"/>
              </a:rPr>
              <a:t>That ever this should be!</a:t>
            </a:r>
          </a:p>
          <a:p>
            <a:r>
              <a:rPr lang="en-US" sz="2400" i="1" dirty="0" smtClean="0">
                <a:latin typeface="Apple Casual"/>
                <a:cs typeface="Apple Casual"/>
              </a:rPr>
              <a:t>Yea, slimy things did crawl with legs</a:t>
            </a:r>
          </a:p>
          <a:p>
            <a:r>
              <a:rPr lang="en-US" sz="2400" i="1" dirty="0" smtClean="0">
                <a:latin typeface="Apple Casual"/>
                <a:cs typeface="Apple Casual"/>
              </a:rPr>
              <a:t>Upon the slimy sea.’</a:t>
            </a:r>
          </a:p>
          <a:p>
            <a:endParaRPr lang="en-US" sz="2400" i="1" dirty="0" smtClean="0">
              <a:latin typeface="Apple Casual"/>
              <a:cs typeface="Apple Casual"/>
            </a:endParaRPr>
          </a:p>
          <a:p>
            <a:r>
              <a:rPr lang="en-US" sz="2400" i="1" dirty="0" smtClean="0">
                <a:solidFill>
                  <a:srgbClr val="FF0000"/>
                </a:solidFill>
                <a:latin typeface="Apple Casual"/>
                <a:cs typeface="Apple Casual"/>
              </a:rPr>
              <a:t>- The motionless silence and eerie supernatural elements.</a:t>
            </a:r>
            <a:endParaRPr lang="en-US" sz="2400" dirty="0">
              <a:solidFill>
                <a:srgbClr val="FF0000"/>
              </a:solidFill>
              <a:latin typeface="Apple Casual"/>
              <a:cs typeface="Apple Casua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8" y="3581400"/>
            <a:ext cx="8021782" cy="2209800"/>
          </a:xfrm>
        </p:spPr>
        <p:txBody>
          <a:bodyPr/>
          <a:lstStyle/>
          <a:p>
            <a:r>
              <a:rPr lang="en-US" dirty="0" smtClean="0"/>
              <a:t> TECHNIQUES</a:t>
            </a:r>
            <a:endParaRPr lang="en-US" dirty="0"/>
          </a:p>
        </p:txBody>
      </p:sp>
      <p:sp>
        <p:nvSpPr>
          <p:cNvPr id="6" name="Title 5"/>
          <p:cNvSpPr>
            <a:spLocks noGrp="1"/>
          </p:cNvSpPr>
          <p:nvPr>
            <p:ph type="ctrTitle"/>
          </p:nvPr>
        </p:nvSpPr>
        <p:spPr>
          <a:xfrm>
            <a:off x="2362200" y="3833095"/>
            <a:ext cx="6781800" cy="1209964"/>
          </a:xfrm>
        </p:spPr>
        <p:txBody>
          <a:bodyPr/>
          <a:lstStyle/>
          <a:p>
            <a:r>
              <a:rPr lang="en-US" dirty="0" smtClean="0"/>
              <a:t>Literary Techniques used:</a:t>
            </a:r>
            <a:endParaRPr lang="en-US" dirty="0"/>
          </a:p>
        </p:txBody>
      </p:sp>
      <p:sp>
        <p:nvSpPr>
          <p:cNvPr id="7" name="Subtitle 6"/>
          <p:cNvSpPr>
            <a:spLocks noGrp="1"/>
          </p:cNvSpPr>
          <p:nvPr>
            <p:ph type="subTitle" idx="1"/>
          </p:nvPr>
        </p:nvSpPr>
        <p:spPr/>
        <p:txBody>
          <a:bodyPr>
            <a:normAutofit/>
          </a:bodyPr>
          <a:lstStyle/>
          <a:p>
            <a:r>
              <a:rPr lang="en-US" dirty="0" smtClean="0"/>
              <a:t>Techniques the Romantics utilised </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2133600" y="-76200"/>
            <a:ext cx="4876800" cy="828675"/>
          </a:xfrm>
        </p:spPr>
        <p:txBody>
          <a:bodyPr/>
          <a:lstStyle/>
          <a:p>
            <a:r>
              <a:rPr lang="en-US" dirty="0" smtClean="0">
                <a:latin typeface="Apple Casual"/>
                <a:cs typeface="Apple Casual"/>
              </a:rPr>
              <a:t>Define the Term!</a:t>
            </a:r>
            <a:endParaRPr lang="en-US" dirty="0">
              <a:latin typeface="Apple Casual"/>
              <a:cs typeface="Apple Casual"/>
            </a:endParaRPr>
          </a:p>
        </p:txBody>
      </p:sp>
      <p:sp>
        <p:nvSpPr>
          <p:cNvPr id="5" name="Text Placeholder 4"/>
          <p:cNvSpPr>
            <a:spLocks noGrp="1"/>
          </p:cNvSpPr>
          <p:nvPr>
            <p:ph type="body" idx="1"/>
          </p:nvPr>
        </p:nvSpPr>
        <p:spPr>
          <a:xfrm>
            <a:off x="0" y="1752600"/>
            <a:ext cx="8534400" cy="4724400"/>
          </a:xfrm>
        </p:spPr>
        <p:txBody>
          <a:bodyPr>
            <a:noAutofit/>
          </a:bodyPr>
          <a:lstStyle/>
          <a:p>
            <a:r>
              <a:rPr lang="en-US" sz="4800" dirty="0" smtClean="0">
                <a:latin typeface="Apple Casual"/>
                <a:cs typeface="Apple Casual"/>
              </a:rPr>
              <a:t>“Twelve Months of Suffering”….</a:t>
            </a:r>
          </a:p>
          <a:p>
            <a:r>
              <a:rPr lang="en-US" sz="4800" dirty="0" smtClean="0">
                <a:latin typeface="Apple Casual"/>
                <a:cs typeface="Apple Casual"/>
              </a:rPr>
              <a:t>Romanticism “</a:t>
            </a:r>
            <a:r>
              <a:rPr lang="en-US" sz="4800" dirty="0" smtClean="0">
                <a:solidFill>
                  <a:srgbClr val="FF0000"/>
                </a:solidFill>
                <a:latin typeface="Apple Casual"/>
                <a:cs typeface="Apple Casual"/>
              </a:rPr>
              <a:t>Is just that which cannot be defined</a:t>
            </a:r>
            <a:r>
              <a:rPr lang="en-US" sz="4800" dirty="0" smtClean="0">
                <a:latin typeface="Apple Casual"/>
                <a:cs typeface="Apple Casual"/>
              </a:rPr>
              <a:t>.”</a:t>
            </a:r>
          </a:p>
          <a:p>
            <a:r>
              <a:rPr lang="en-US" sz="4800" dirty="0" smtClean="0">
                <a:latin typeface="Apple Casual"/>
                <a:cs typeface="Apple Casual"/>
              </a:rPr>
              <a:t>- 1824 scholars, Depuis and Cononet</a:t>
            </a:r>
            <a:endParaRPr lang="en-US" sz="4800" dirty="0">
              <a:latin typeface="Apple Casual"/>
              <a:cs typeface="Apple Casual"/>
            </a:endParaRPr>
          </a:p>
        </p:txBody>
      </p:sp>
      <p:sp>
        <p:nvSpPr>
          <p:cNvPr id="6" name="Text Placeholder 4"/>
          <p:cNvSpPr txBox="1">
            <a:spLocks/>
          </p:cNvSpPr>
          <p:nvPr/>
        </p:nvSpPr>
        <p:spPr>
          <a:xfrm>
            <a:off x="304800" y="3657600"/>
            <a:ext cx="7772400" cy="2133600"/>
          </a:xfrm>
          <a:prstGeom prst="rect">
            <a:avLst/>
          </a:prstGeom>
        </p:spPr>
        <p:txBody>
          <a:bodyPr vert="horz" lIns="91440" tIns="0" rIns="45720" bIns="0" rtlCol="0" anchor="t" anchorCtr="0">
            <a:noAutofit/>
          </a:bodyPr>
          <a:lstStyle/>
          <a:p>
            <a:pPr marL="0" marR="0" lvl="0" indent="0" algn="l" defTabSz="914400" rtl="0" eaLnBrk="1" fontAlgn="auto" latinLnBrk="0" hangingPunct="1">
              <a:lnSpc>
                <a:spcPct val="100000"/>
              </a:lnSpc>
              <a:spcBef>
                <a:spcPct val="0"/>
              </a:spcBef>
              <a:spcAft>
                <a:spcPts val="0"/>
              </a:spcAft>
              <a:buClrTx/>
              <a:buSzPct val="90000"/>
              <a:buFontTx/>
              <a:buNone/>
              <a:tabLst/>
              <a:defRPr/>
            </a:pPr>
            <a:endParaRPr kumimoji="0" lang="en-US" sz="2800" b="0" i="0" u="none" strike="noStrike" kern="1200" cap="none" spc="0" normalizeH="0" baseline="0" noProof="0" dirty="0">
              <a:ln>
                <a:noFill/>
              </a:ln>
              <a:solidFill>
                <a:schemeClr val="tx1"/>
              </a:solidFill>
              <a:effectLst/>
              <a:uLnTx/>
              <a:uFillTx/>
              <a:latin typeface="Handwriting - Dakota"/>
              <a:ea typeface="+mn-ea"/>
              <a:cs typeface="Handwriting - Dakot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Title 9"/>
          <p:cNvSpPr>
            <a:spLocks noGrp="1"/>
          </p:cNvSpPr>
          <p:nvPr>
            <p:ph type="title"/>
          </p:nvPr>
        </p:nvSpPr>
        <p:spPr>
          <a:xfrm>
            <a:off x="0" y="2194941"/>
            <a:ext cx="10210800" cy="1362075"/>
          </a:xfrm>
        </p:spPr>
        <p:txBody>
          <a:bodyPr/>
          <a:lstStyle/>
          <a:p>
            <a:r>
              <a:rPr lang="en-US" dirty="0" smtClean="0"/>
              <a:t>Characterisation &amp; Juxtaposition</a:t>
            </a:r>
            <a:endParaRPr lang="en-US" dirty="0"/>
          </a:p>
        </p:txBody>
      </p:sp>
      <p:sp>
        <p:nvSpPr>
          <p:cNvPr id="11" name="Text Placeholder 10"/>
          <p:cNvSpPr>
            <a:spLocks noGrp="1"/>
          </p:cNvSpPr>
          <p:nvPr>
            <p:ph type="body" idx="1"/>
          </p:nvPr>
        </p:nvSpPr>
        <p:spPr/>
        <p:txBody>
          <a:bodyPr/>
          <a:lstStyle/>
          <a:p>
            <a:r>
              <a:rPr lang="en-US" dirty="0" smtClean="0"/>
              <a:t>As shown in the previously explored texts</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Box 5"/>
          <p:cNvSpPr txBox="1"/>
          <p:nvPr/>
        </p:nvSpPr>
        <p:spPr>
          <a:xfrm>
            <a:off x="914400" y="0"/>
            <a:ext cx="8001000" cy="2585323"/>
          </a:xfrm>
          <a:prstGeom prst="rect">
            <a:avLst/>
          </a:prstGeom>
          <a:noFill/>
        </p:spPr>
        <p:txBody>
          <a:bodyPr wrap="square" rtlCol="0">
            <a:spAutoFit/>
          </a:bodyPr>
          <a:lstStyle/>
          <a:p>
            <a:pPr marL="0" lvl="2" algn="ctr"/>
            <a:r>
              <a:rPr lang="en-US" sz="3600" dirty="0" smtClean="0">
                <a:solidFill>
                  <a:srgbClr val="FF0000"/>
                </a:solidFill>
                <a:latin typeface="Apple Casual"/>
                <a:cs typeface="Apple Casual"/>
              </a:rPr>
              <a:t>Characterisation is a highly significant technique used by Robinson to juxtapose Nature from the village.</a:t>
            </a:r>
            <a:r>
              <a:rPr lang="en-AU" sz="3600" dirty="0" smtClean="0">
                <a:solidFill>
                  <a:srgbClr val="FF0000"/>
                </a:solidFill>
                <a:latin typeface="Apple Casual"/>
                <a:cs typeface="Apple Casual"/>
              </a:rPr>
              <a:t> </a:t>
            </a:r>
            <a:endParaRPr lang="en-US" sz="3600" dirty="0" smtClean="0">
              <a:solidFill>
                <a:srgbClr val="FF0000"/>
              </a:solidFill>
              <a:latin typeface="Apple Casual"/>
              <a:cs typeface="Apple Casual"/>
            </a:endParaRPr>
          </a:p>
          <a:p>
            <a:pPr algn="ctr"/>
            <a:endParaRPr lang="en-US" dirty="0"/>
          </a:p>
        </p:txBody>
      </p:sp>
      <p:sp>
        <p:nvSpPr>
          <p:cNvPr id="7" name="TextBox 6"/>
          <p:cNvSpPr txBox="1"/>
          <p:nvPr/>
        </p:nvSpPr>
        <p:spPr>
          <a:xfrm>
            <a:off x="152400" y="2585323"/>
            <a:ext cx="4267200" cy="3416320"/>
          </a:xfrm>
          <a:prstGeom prst="rect">
            <a:avLst/>
          </a:prstGeom>
          <a:noFill/>
        </p:spPr>
        <p:txBody>
          <a:bodyPr wrap="square" rtlCol="0">
            <a:spAutoFit/>
          </a:bodyPr>
          <a:lstStyle/>
          <a:p>
            <a:r>
              <a:rPr lang="en-US" sz="2400" dirty="0" smtClean="0">
                <a:latin typeface="Apple Casual"/>
                <a:cs typeface="Apple Casual"/>
              </a:rPr>
              <a:t>NATURE CHARACTERISED AS;</a:t>
            </a:r>
          </a:p>
          <a:p>
            <a:endParaRPr lang="en-US" sz="2400" dirty="0" smtClean="0">
              <a:latin typeface="Apple Casual"/>
              <a:cs typeface="Apple Casual"/>
            </a:endParaRPr>
          </a:p>
          <a:p>
            <a:r>
              <a:rPr lang="en-US" sz="2400" dirty="0" smtClean="0">
                <a:latin typeface="Apple Casual"/>
                <a:cs typeface="Apple Casual"/>
              </a:rPr>
              <a:t>‘</a:t>
            </a:r>
            <a:r>
              <a:rPr lang="en-US" sz="2400" i="1" dirty="0" smtClean="0">
                <a:latin typeface="Apple Casual"/>
                <a:cs typeface="Apple Casual"/>
              </a:rPr>
              <a:t>Dear…blissful’ </a:t>
            </a:r>
            <a:r>
              <a:rPr lang="en-US" sz="2400" dirty="0" smtClean="0">
                <a:latin typeface="Apple Casual"/>
                <a:cs typeface="Apple Casual"/>
              </a:rPr>
              <a:t> and </a:t>
            </a:r>
          </a:p>
          <a:p>
            <a:r>
              <a:rPr lang="en-US" sz="2400" dirty="0" smtClean="0">
                <a:latin typeface="Apple Casual"/>
                <a:cs typeface="Apple Casual"/>
              </a:rPr>
              <a:t>powerful- ‘</a:t>
            </a:r>
            <a:r>
              <a:rPr lang="en-US" sz="2400" i="1" dirty="0" smtClean="0">
                <a:latin typeface="Apple Casual"/>
                <a:cs typeface="Apple Casual"/>
              </a:rPr>
              <a:t>craggy mountain's pathless steep, Whose flinty brow hangs o'er the raging sea’ -</a:t>
            </a:r>
            <a:r>
              <a:rPr lang="en-US" sz="2400" dirty="0" smtClean="0">
                <a:latin typeface="Apple Casual"/>
                <a:cs typeface="Apple Casual"/>
              </a:rPr>
              <a:t>Words like flinty and raging inspire a sense of power.</a:t>
            </a:r>
            <a:endParaRPr lang="en-US" sz="2400" dirty="0">
              <a:latin typeface="Apple Casual"/>
              <a:cs typeface="Apple Casual"/>
            </a:endParaRPr>
          </a:p>
        </p:txBody>
      </p:sp>
      <p:sp>
        <p:nvSpPr>
          <p:cNvPr id="8" name="TextBox 7"/>
          <p:cNvSpPr txBox="1"/>
          <p:nvPr/>
        </p:nvSpPr>
        <p:spPr>
          <a:xfrm>
            <a:off x="4572000" y="3962400"/>
            <a:ext cx="4495800" cy="2677656"/>
          </a:xfrm>
          <a:prstGeom prst="rect">
            <a:avLst/>
          </a:prstGeom>
          <a:noFill/>
        </p:spPr>
        <p:txBody>
          <a:bodyPr wrap="square" rtlCol="0">
            <a:spAutoFit/>
          </a:bodyPr>
          <a:lstStyle/>
          <a:p>
            <a:pPr algn="r"/>
            <a:r>
              <a:rPr lang="en-US" sz="2400" dirty="0" smtClean="0">
                <a:latin typeface="Apple Casual"/>
                <a:cs typeface="Apple Casual"/>
              </a:rPr>
              <a:t>VILLAGE CHARACTERISED AS:</a:t>
            </a:r>
          </a:p>
          <a:p>
            <a:pPr algn="r"/>
            <a:endParaRPr lang="en-US" sz="2400" dirty="0" smtClean="0">
              <a:latin typeface="Apple Casual"/>
              <a:cs typeface="Apple Casual"/>
            </a:endParaRPr>
          </a:p>
          <a:p>
            <a:pPr algn="r"/>
            <a:r>
              <a:rPr lang="en-US" sz="2400" dirty="0" smtClean="0">
                <a:latin typeface="Apple Casual"/>
                <a:cs typeface="Apple Casual"/>
              </a:rPr>
              <a:t>‘</a:t>
            </a:r>
            <a:r>
              <a:rPr lang="en-US" sz="2400" i="1" dirty="0" smtClean="0">
                <a:latin typeface="Apple Casual"/>
                <a:cs typeface="Apple Casual"/>
              </a:rPr>
              <a:t>Loud gambols’ </a:t>
            </a:r>
            <a:r>
              <a:rPr lang="en-US" sz="2400" dirty="0" smtClean="0">
                <a:latin typeface="Apple Casual"/>
                <a:cs typeface="Apple Casual"/>
              </a:rPr>
              <a:t>that drown out the ‘</a:t>
            </a:r>
            <a:r>
              <a:rPr lang="en-US" sz="2400" i="1" dirty="0" smtClean="0">
                <a:latin typeface="Apple Casual"/>
                <a:cs typeface="Apple Casual"/>
              </a:rPr>
              <a:t>lorn murmours of Nature’.</a:t>
            </a:r>
            <a:br>
              <a:rPr lang="en-US" sz="2400" i="1" dirty="0" smtClean="0">
                <a:latin typeface="Apple Casual"/>
                <a:cs typeface="Apple Casual"/>
              </a:rPr>
            </a:br>
            <a:r>
              <a:rPr lang="en-US" sz="2400" dirty="0" smtClean="0">
                <a:latin typeface="Apple Casual"/>
                <a:cs typeface="Apple Casual"/>
              </a:rPr>
              <a:t>The village is characterised as busy, crowded and unappealing to the speaker.</a:t>
            </a:r>
            <a:endParaRPr lang="en-US" sz="2400" dirty="0">
              <a:latin typeface="Apple Casual"/>
              <a:cs typeface="Apple Casua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228600" y="0"/>
            <a:ext cx="8763000" cy="2246769"/>
          </a:xfrm>
          <a:prstGeom prst="rect">
            <a:avLst/>
          </a:prstGeom>
          <a:noFill/>
        </p:spPr>
        <p:txBody>
          <a:bodyPr wrap="square" rtlCol="0">
            <a:spAutoFit/>
          </a:bodyPr>
          <a:lstStyle/>
          <a:p>
            <a:pPr algn="ctr"/>
            <a:r>
              <a:rPr lang="en-US" sz="2800" dirty="0" smtClean="0">
                <a:solidFill>
                  <a:srgbClr val="FF0000"/>
                </a:solidFill>
                <a:latin typeface="Apple Casual"/>
                <a:cs typeface="Apple Casual"/>
              </a:rPr>
              <a:t>The Juxtaposition of the City to Nature in ‘This Lime-Tree Bower my prison’ is pivotal in addressing the Romantic paradigm of the use of the imagination and Nature to intellectually inform the individual.</a:t>
            </a:r>
            <a:endParaRPr lang="en-US" sz="2800" dirty="0">
              <a:solidFill>
                <a:srgbClr val="FF0000"/>
              </a:solidFill>
              <a:latin typeface="Apple Casual"/>
              <a:cs typeface="Apple Casual"/>
            </a:endParaRPr>
          </a:p>
        </p:txBody>
      </p:sp>
      <p:sp>
        <p:nvSpPr>
          <p:cNvPr id="6" name="TextBox 5"/>
          <p:cNvSpPr txBox="1"/>
          <p:nvPr/>
        </p:nvSpPr>
        <p:spPr>
          <a:xfrm>
            <a:off x="0" y="2409885"/>
            <a:ext cx="4572000" cy="4524315"/>
          </a:xfrm>
          <a:prstGeom prst="rect">
            <a:avLst/>
          </a:prstGeom>
          <a:noFill/>
        </p:spPr>
        <p:txBody>
          <a:bodyPr wrap="square" rtlCol="0">
            <a:spAutoFit/>
          </a:bodyPr>
          <a:lstStyle/>
          <a:p>
            <a:pPr algn="ctr"/>
            <a:r>
              <a:rPr lang="en-US" sz="2400" dirty="0" smtClean="0">
                <a:latin typeface="Apple Casual"/>
                <a:cs typeface="Apple Casual"/>
              </a:rPr>
              <a:t>‘</a:t>
            </a:r>
            <a:r>
              <a:rPr lang="en-US" sz="2400" i="1" dirty="0" smtClean="0">
                <a:latin typeface="Apple Casual"/>
                <a:cs typeface="Apple Casual"/>
              </a:rPr>
              <a:t>In gladness all; but thou, methinks, most glad,</a:t>
            </a:r>
          </a:p>
          <a:p>
            <a:pPr algn="ctr"/>
            <a:r>
              <a:rPr lang="en-US" sz="2400" i="1" dirty="0" smtClean="0">
                <a:latin typeface="Apple Casual"/>
                <a:cs typeface="Apple Casual"/>
              </a:rPr>
              <a:t>My gentle-hearted Charles! for thou hast pined</a:t>
            </a:r>
          </a:p>
          <a:p>
            <a:pPr algn="ctr"/>
            <a:r>
              <a:rPr lang="en-US" sz="2400" i="1" dirty="0" smtClean="0">
                <a:latin typeface="Apple Casual"/>
                <a:cs typeface="Apple Casual"/>
              </a:rPr>
              <a:t>And </a:t>
            </a:r>
            <a:r>
              <a:rPr lang="en-US" sz="2400" i="1" dirty="0" err="1" smtClean="0">
                <a:latin typeface="Apple Casual"/>
                <a:cs typeface="Apple Casual"/>
              </a:rPr>
              <a:t>hunger’d</a:t>
            </a:r>
            <a:r>
              <a:rPr lang="en-US" sz="2400" i="1" dirty="0" smtClean="0">
                <a:latin typeface="Apple Casual"/>
                <a:cs typeface="Apple Casual"/>
              </a:rPr>
              <a:t> after Nature, many a year,</a:t>
            </a:r>
          </a:p>
          <a:p>
            <a:pPr algn="ctr"/>
            <a:r>
              <a:rPr lang="en-US" sz="2400" i="1" dirty="0" smtClean="0">
                <a:latin typeface="Apple Casual"/>
                <a:cs typeface="Apple Casual"/>
              </a:rPr>
              <a:t>In the great City pent, winning thy way With sad yet patient soul, through evil and pain</a:t>
            </a:r>
          </a:p>
          <a:p>
            <a:pPr algn="ctr"/>
            <a:r>
              <a:rPr lang="en-US" sz="2400" i="1" dirty="0" smtClean="0">
                <a:latin typeface="Apple Casual"/>
                <a:cs typeface="Apple Casual"/>
              </a:rPr>
              <a:t>And strange Calamity</a:t>
            </a:r>
          </a:p>
          <a:p>
            <a:pPr algn="ctr"/>
            <a:r>
              <a:rPr lang="en-US" sz="2400" i="1" dirty="0" smtClean="0">
                <a:latin typeface="Apple Casual"/>
                <a:cs typeface="Apple Casual"/>
              </a:rPr>
              <a:t>…</a:t>
            </a:r>
          </a:p>
        </p:txBody>
      </p:sp>
      <p:sp>
        <p:nvSpPr>
          <p:cNvPr id="7" name="TextBox 6"/>
          <p:cNvSpPr txBox="1"/>
          <p:nvPr/>
        </p:nvSpPr>
        <p:spPr>
          <a:xfrm>
            <a:off x="5181600" y="2246769"/>
            <a:ext cx="3962400" cy="4832092"/>
          </a:xfrm>
          <a:prstGeom prst="rect">
            <a:avLst/>
          </a:prstGeom>
          <a:noFill/>
        </p:spPr>
        <p:txBody>
          <a:bodyPr wrap="square" rtlCol="0">
            <a:spAutoFit/>
          </a:bodyPr>
          <a:lstStyle/>
          <a:p>
            <a:pPr algn="ctr"/>
            <a:r>
              <a:rPr lang="en-US" sz="2200" i="1" dirty="0" smtClean="0">
                <a:latin typeface="Apple Casual"/>
                <a:cs typeface="Apple Casual"/>
              </a:rPr>
              <a:t>Kindle, thou blue Ocean! So my friend, Struck with deep joy may stand, as I have stood,</a:t>
            </a:r>
          </a:p>
          <a:p>
            <a:pPr algn="ctr"/>
            <a:r>
              <a:rPr lang="en-US" sz="2200" i="1" dirty="0" smtClean="0">
                <a:latin typeface="Apple Casual"/>
                <a:cs typeface="Apple Casual"/>
              </a:rPr>
              <a:t>Silent with swimming sense; yea, gazing round On the wide landscape, gaze till all doth seem</a:t>
            </a:r>
          </a:p>
          <a:p>
            <a:pPr algn="ctr"/>
            <a:r>
              <a:rPr lang="en-US" sz="2200" i="1" dirty="0" smtClean="0">
                <a:latin typeface="Apple Casual"/>
                <a:cs typeface="Apple Casual"/>
              </a:rPr>
              <a:t>Less gross than bodily; and of such hues As veil the almighty Spirit, when yet he makes</a:t>
            </a:r>
          </a:p>
          <a:p>
            <a:pPr algn="ctr"/>
            <a:r>
              <a:rPr lang="en-US" sz="2200" i="1" dirty="0" smtClean="0">
                <a:latin typeface="Apple Casual"/>
                <a:cs typeface="Apple Casual"/>
              </a:rPr>
              <a:t>Spirits perceive his presence.’</a:t>
            </a:r>
            <a:endParaRPr lang="en-US" sz="2200" dirty="0" smtClean="0">
              <a:latin typeface="Apple Casual"/>
              <a:cs typeface="Apple Casual"/>
            </a:endParaRPr>
          </a:p>
          <a:p>
            <a:endParaRPr lang="en-US" sz="22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Figurative Language</a:t>
            </a:r>
            <a:endParaRPr lang="en-US" dirty="0"/>
          </a:p>
        </p:txBody>
      </p:sp>
      <p:sp>
        <p:nvSpPr>
          <p:cNvPr id="6" name="Subtitle 5"/>
          <p:cNvSpPr>
            <a:spLocks noGrp="1"/>
          </p:cNvSpPr>
          <p:nvPr>
            <p:ph type="subTitle" idx="1"/>
          </p:nvPr>
        </p:nvSpPr>
        <p:spPr/>
        <p:txBody>
          <a:bodyPr/>
          <a:lstStyle/>
          <a:p>
            <a:r>
              <a:rPr lang="en-US" dirty="0" smtClean="0"/>
              <a:t>Personification and Capitalisation</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152400" y="77212"/>
            <a:ext cx="4343400" cy="2677656"/>
          </a:xfrm>
          <a:prstGeom prst="rect">
            <a:avLst/>
          </a:prstGeom>
          <a:noFill/>
        </p:spPr>
        <p:txBody>
          <a:bodyPr wrap="square" rtlCol="0">
            <a:spAutoFit/>
          </a:bodyPr>
          <a:lstStyle/>
          <a:p>
            <a:r>
              <a:rPr lang="en-US" sz="2400" dirty="0" smtClean="0">
                <a:latin typeface="Apple Casual"/>
                <a:cs typeface="Apple Casual"/>
              </a:rPr>
              <a:t>‘</a:t>
            </a:r>
            <a:r>
              <a:rPr lang="en-US" sz="2400" i="1" dirty="0" smtClean="0">
                <a:latin typeface="Apple Casual"/>
                <a:cs typeface="Apple Casual"/>
              </a:rPr>
              <a:t>scarce a ZEPHYR fans the drooping ROSE…MAY'S soft breath…VENUS smiles serene…</a:t>
            </a:r>
            <a:r>
              <a:rPr lang="en-US" sz="2400" i="1" dirty="0" err="1" smtClean="0">
                <a:latin typeface="Apple Casual"/>
                <a:cs typeface="Apple Casual"/>
              </a:rPr>
              <a:t>thornless</a:t>
            </a:r>
            <a:r>
              <a:rPr lang="en-US" sz="2400" i="1" dirty="0" smtClean="0">
                <a:latin typeface="Apple Casual"/>
                <a:cs typeface="Apple Casual"/>
              </a:rPr>
              <a:t> ROSES’</a:t>
            </a:r>
            <a:r>
              <a:rPr lang="en-US" sz="2400" dirty="0" smtClean="0">
                <a:latin typeface="Apple Casual"/>
                <a:cs typeface="Apple Casual"/>
              </a:rPr>
              <a:t>.</a:t>
            </a:r>
          </a:p>
          <a:p>
            <a:endParaRPr lang="en-US" sz="2400" dirty="0" smtClean="0">
              <a:latin typeface="Apple Casual"/>
              <a:cs typeface="Apple Casual"/>
            </a:endParaRPr>
          </a:p>
          <a:p>
            <a:r>
              <a:rPr lang="en-US" sz="2400" dirty="0" smtClean="0">
                <a:latin typeface="Apple Casual"/>
                <a:cs typeface="Apple Casual"/>
              </a:rPr>
              <a:t>-</a:t>
            </a:r>
            <a:r>
              <a:rPr lang="en-US" sz="2400" dirty="0" smtClean="0">
                <a:solidFill>
                  <a:srgbClr val="FF0000"/>
                </a:solidFill>
                <a:latin typeface="Apple Casual"/>
                <a:cs typeface="Apple Casual"/>
              </a:rPr>
              <a:t>Capitalisation in ‘Absence’.</a:t>
            </a:r>
            <a:endParaRPr lang="en-AU" sz="2400" dirty="0" smtClean="0">
              <a:latin typeface="Apple Casual"/>
              <a:cs typeface="Apple Casual"/>
            </a:endParaRPr>
          </a:p>
          <a:p>
            <a:endParaRPr lang="en-US" sz="2400" dirty="0">
              <a:latin typeface="Apple Casual"/>
              <a:cs typeface="Apple Casual"/>
            </a:endParaRPr>
          </a:p>
        </p:txBody>
      </p:sp>
      <p:sp>
        <p:nvSpPr>
          <p:cNvPr id="6" name="TextBox 5"/>
          <p:cNvSpPr txBox="1"/>
          <p:nvPr/>
        </p:nvSpPr>
        <p:spPr>
          <a:xfrm>
            <a:off x="5334000" y="0"/>
            <a:ext cx="3581400" cy="2308324"/>
          </a:xfrm>
          <a:prstGeom prst="rect">
            <a:avLst/>
          </a:prstGeom>
          <a:noFill/>
        </p:spPr>
        <p:txBody>
          <a:bodyPr wrap="square" rtlCol="0">
            <a:spAutoFit/>
          </a:bodyPr>
          <a:lstStyle/>
          <a:p>
            <a:pPr algn="r"/>
            <a:r>
              <a:rPr lang="en-US" sz="2400" dirty="0" smtClean="0">
                <a:latin typeface="Apple Casual"/>
                <a:cs typeface="Apple Casual"/>
              </a:rPr>
              <a:t>‘</a:t>
            </a:r>
            <a:r>
              <a:rPr lang="en-US" sz="2400" i="1" dirty="0" smtClean="0">
                <a:latin typeface="Apple Casual"/>
                <a:cs typeface="Apple Casual"/>
              </a:rPr>
              <a:t>Heaven…Nature…Almighty Spirit…Life’</a:t>
            </a:r>
          </a:p>
          <a:p>
            <a:pPr algn="r"/>
            <a:endParaRPr lang="en-US" sz="2400" dirty="0" smtClean="0">
              <a:latin typeface="Apple Casual"/>
              <a:cs typeface="Apple Casual"/>
            </a:endParaRPr>
          </a:p>
          <a:p>
            <a:pPr algn="r"/>
            <a:r>
              <a:rPr lang="en-US" sz="2400" dirty="0" smtClean="0">
                <a:solidFill>
                  <a:srgbClr val="FF0000"/>
                </a:solidFill>
                <a:latin typeface="Apple Casual"/>
                <a:cs typeface="Apple Casual"/>
              </a:rPr>
              <a:t>-Capitalisation in ‘This Lime-Tree Bower my prison’.</a:t>
            </a:r>
            <a:endParaRPr lang="en-US" sz="2400" dirty="0">
              <a:solidFill>
                <a:srgbClr val="FF0000"/>
              </a:solidFill>
              <a:latin typeface="Apple Casual"/>
              <a:cs typeface="Apple Casual"/>
            </a:endParaRPr>
          </a:p>
        </p:txBody>
      </p:sp>
      <p:sp>
        <p:nvSpPr>
          <p:cNvPr id="7" name="TextBox 6"/>
          <p:cNvSpPr txBox="1"/>
          <p:nvPr/>
        </p:nvSpPr>
        <p:spPr>
          <a:xfrm>
            <a:off x="990600" y="2971800"/>
            <a:ext cx="7391400" cy="3539430"/>
          </a:xfrm>
          <a:prstGeom prst="rect">
            <a:avLst/>
          </a:prstGeom>
          <a:noFill/>
        </p:spPr>
        <p:txBody>
          <a:bodyPr wrap="square" rtlCol="0">
            <a:spAutoFit/>
          </a:bodyPr>
          <a:lstStyle/>
          <a:p>
            <a:pPr algn="ctr"/>
            <a:r>
              <a:rPr lang="en-US" sz="3200" dirty="0" smtClean="0">
                <a:latin typeface="Apple Casual"/>
                <a:cs typeface="Apple Casual"/>
              </a:rPr>
              <a:t>‘</a:t>
            </a:r>
            <a:r>
              <a:rPr lang="en-US" sz="3200" i="1" dirty="0" smtClean="0">
                <a:latin typeface="Apple Casual"/>
                <a:cs typeface="Apple Casual"/>
              </a:rPr>
              <a:t>Storm-blast…Christian…God’s name…The Sun…Moon…Christ…Death…The Nightmare Life-in-Death was she…Heavens.’</a:t>
            </a:r>
          </a:p>
          <a:p>
            <a:pPr algn="ctr"/>
            <a:endParaRPr lang="en-US" sz="3200" i="1" dirty="0" smtClean="0">
              <a:latin typeface="Apple Casual"/>
              <a:cs typeface="Apple Casual"/>
            </a:endParaRPr>
          </a:p>
          <a:p>
            <a:pPr algn="ctr"/>
            <a:r>
              <a:rPr lang="en-US" sz="3200" dirty="0" smtClean="0">
                <a:solidFill>
                  <a:srgbClr val="FF0000"/>
                </a:solidFill>
                <a:latin typeface="Apple Casual"/>
                <a:cs typeface="Apple Casual"/>
              </a:rPr>
              <a:t>-Capitalisation in ‘The Rime of the Ancient Mariner’.</a:t>
            </a:r>
            <a:endParaRPr lang="en-US" sz="3200" dirty="0">
              <a:solidFill>
                <a:srgbClr val="FF0000"/>
              </a:solidFill>
              <a:latin typeface="Apple Casual"/>
              <a:cs typeface="Apple Casua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447800" y="685800"/>
            <a:ext cx="6553200" cy="5632311"/>
          </a:xfrm>
          <a:prstGeom prst="rect">
            <a:avLst/>
          </a:prstGeom>
          <a:noFill/>
        </p:spPr>
        <p:txBody>
          <a:bodyPr wrap="square" rtlCol="0">
            <a:spAutoFit/>
          </a:bodyPr>
          <a:lstStyle/>
          <a:p>
            <a:r>
              <a:rPr lang="en-US" sz="4000" dirty="0" smtClean="0">
                <a:latin typeface="Apple Casual"/>
                <a:cs typeface="Apple Casual"/>
              </a:rPr>
              <a:t>‘</a:t>
            </a:r>
            <a:r>
              <a:rPr lang="en-US" sz="4000" i="1" dirty="0" smtClean="0">
                <a:latin typeface="Apple Casual"/>
                <a:cs typeface="Apple Casual"/>
              </a:rPr>
              <a:t>She has a world of ready wealth, Our minds and hearts to bless-- Spontaneous wisdom breathed by health, Truth breathed by cheerfulness.’ </a:t>
            </a:r>
          </a:p>
          <a:p>
            <a:endParaRPr lang="en-US" sz="4000" i="1" dirty="0" smtClean="0">
              <a:latin typeface="Apple Casual"/>
              <a:cs typeface="Apple Casual"/>
            </a:endParaRPr>
          </a:p>
          <a:p>
            <a:r>
              <a:rPr lang="en-US" sz="4000" i="1" dirty="0" smtClean="0">
                <a:solidFill>
                  <a:srgbClr val="FF0000"/>
                </a:solidFill>
                <a:latin typeface="Apple Casual"/>
                <a:cs typeface="Apple Casual"/>
              </a:rPr>
              <a:t>-Personification from ‘The Tables Turned’</a:t>
            </a:r>
            <a:endParaRPr lang="en-US" sz="4000" dirty="0">
              <a:solidFill>
                <a:srgbClr val="FF0000"/>
              </a:solidFill>
              <a:latin typeface="Apple Casual"/>
              <a:cs typeface="Apple Casua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smtClean="0"/>
              <a:t>Discussion:</a:t>
            </a:r>
            <a:endParaRPr lang="en-US" dirty="0"/>
          </a:p>
        </p:txBody>
      </p:sp>
      <p:sp>
        <p:nvSpPr>
          <p:cNvPr id="2" name="Title 1"/>
          <p:cNvSpPr>
            <a:spLocks noGrp="1"/>
          </p:cNvSpPr>
          <p:nvPr>
            <p:ph type="ctrTitle"/>
          </p:nvPr>
        </p:nvSpPr>
        <p:spPr/>
        <p:txBody>
          <a:bodyPr/>
          <a:lstStyle/>
          <a:p>
            <a:r>
              <a:rPr lang="en-US" smtClean="0"/>
              <a:t>Romanticism!!</a:t>
            </a:r>
            <a:endParaRPr lang="en-US" dirty="0"/>
          </a:p>
        </p:txBody>
      </p:sp>
      <p:sp>
        <p:nvSpPr>
          <p:cNvPr id="7" name="Subtitle 6"/>
          <p:cNvSpPr>
            <a:spLocks noGrp="1"/>
          </p:cNvSpPr>
          <p:nvPr>
            <p:ph type="subTitle" idx="1"/>
          </p:nvPr>
        </p:nvSpPr>
        <p:spPr/>
        <p:txBody>
          <a:bodyPr/>
          <a:lstStyle/>
          <a:p>
            <a:r>
              <a:rPr lang="en-US" dirty="0" smtClean="0"/>
              <a:t>Let’s Discuss!!</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228600"/>
            <a:ext cx="7772400" cy="1362075"/>
          </a:xfrm>
        </p:spPr>
        <p:txBody>
          <a:bodyPr/>
          <a:lstStyle/>
          <a:p>
            <a:r>
              <a:rPr lang="en-US" dirty="0" smtClean="0"/>
              <a:t>What Are Your Ideas On…</a:t>
            </a:r>
            <a:endParaRPr lang="en-US" dirty="0"/>
          </a:p>
        </p:txBody>
      </p:sp>
      <p:sp>
        <p:nvSpPr>
          <p:cNvPr id="6" name="Text Placeholder 5"/>
          <p:cNvSpPr>
            <a:spLocks noGrp="1"/>
          </p:cNvSpPr>
          <p:nvPr>
            <p:ph type="body" idx="1"/>
          </p:nvPr>
        </p:nvSpPr>
        <p:spPr>
          <a:xfrm>
            <a:off x="533400" y="2057400"/>
            <a:ext cx="7772400" cy="3048000"/>
          </a:xfrm>
        </p:spPr>
        <p:txBody>
          <a:bodyPr>
            <a:normAutofit/>
          </a:bodyPr>
          <a:lstStyle/>
          <a:p>
            <a:pPr algn="ctr"/>
            <a:r>
              <a:rPr lang="en-US" sz="4600" dirty="0" smtClean="0">
                <a:solidFill>
                  <a:srgbClr val="FF0000"/>
                </a:solidFill>
                <a:latin typeface="Apple Casual"/>
                <a:cs typeface="Apple Casual"/>
              </a:rPr>
              <a:t>The Romantics indulgence in emotionalism and in Nature to morally improve themselves.  </a:t>
            </a:r>
            <a:endParaRPr lang="en-US" sz="4600" dirty="0">
              <a:solidFill>
                <a:srgbClr val="FF0000"/>
              </a:solidFill>
              <a:latin typeface="Apple Casual"/>
              <a:cs typeface="Apple Casual"/>
            </a:endParaRPr>
          </a:p>
        </p:txBody>
      </p:sp>
      <p:sp>
        <p:nvSpPr>
          <p:cNvPr id="7" name="TextBox 6"/>
          <p:cNvSpPr txBox="1"/>
          <p:nvPr/>
        </p:nvSpPr>
        <p:spPr>
          <a:xfrm>
            <a:off x="0" y="5304472"/>
            <a:ext cx="9144000" cy="1477328"/>
          </a:xfrm>
          <a:prstGeom prst="rect">
            <a:avLst/>
          </a:prstGeom>
          <a:noFill/>
        </p:spPr>
        <p:txBody>
          <a:bodyPr wrap="square" rtlCol="0">
            <a:spAutoFit/>
          </a:bodyPr>
          <a:lstStyle/>
          <a:p>
            <a:pPr algn="ctr"/>
            <a:r>
              <a:rPr lang="en-US" sz="3000" dirty="0" smtClean="0">
                <a:latin typeface="Apple Casual"/>
                <a:cs typeface="Apple Casual"/>
              </a:rPr>
              <a:t>Consider that the Romantics were very expressive and they were emotionally and spiritually linked to Nature, so what are your ideas?</a:t>
            </a:r>
            <a:endParaRPr lang="en-US" sz="3000" dirty="0">
              <a:latin typeface="Apple Casual"/>
              <a:cs typeface="Apple Casua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Box 5"/>
          <p:cNvSpPr txBox="1"/>
          <p:nvPr/>
        </p:nvSpPr>
        <p:spPr>
          <a:xfrm>
            <a:off x="1524000" y="838200"/>
            <a:ext cx="7620000" cy="5262979"/>
          </a:xfrm>
          <a:prstGeom prst="rect">
            <a:avLst/>
          </a:prstGeom>
          <a:noFill/>
        </p:spPr>
        <p:txBody>
          <a:bodyPr wrap="square" rtlCol="0">
            <a:spAutoFit/>
          </a:bodyPr>
          <a:lstStyle/>
          <a:p>
            <a:pPr algn="r"/>
            <a:r>
              <a:rPr lang="en-US" sz="4800" dirty="0" smtClean="0">
                <a:latin typeface="Apple Casual"/>
                <a:cs typeface="Apple Casual"/>
              </a:rPr>
              <a:t>“Romanticism is a term applied to a </a:t>
            </a:r>
            <a:r>
              <a:rPr lang="en-US" sz="4800" dirty="0" smtClean="0">
                <a:solidFill>
                  <a:srgbClr val="FF0000"/>
                </a:solidFill>
                <a:latin typeface="Apple Casual"/>
                <a:cs typeface="Apple Casual"/>
              </a:rPr>
              <a:t>European-wide revolution in literature</a:t>
            </a:r>
            <a:r>
              <a:rPr lang="en-US" sz="4800" dirty="0" smtClean="0">
                <a:latin typeface="Apple Casual"/>
                <a:cs typeface="Apple Casual"/>
              </a:rPr>
              <a:t> and other arts covering approximately the period 1780 to 1840.”</a:t>
            </a:r>
          </a:p>
          <a:p>
            <a:pPr algn="r"/>
            <a:r>
              <a:rPr lang="en-US" sz="4800" dirty="0" smtClean="0">
                <a:latin typeface="Apple Casual"/>
                <a:cs typeface="Apple Casual"/>
              </a:rPr>
              <a:t>-Neil King</a:t>
            </a:r>
            <a:endParaRPr lang="en-US" sz="4800" dirty="0">
              <a:latin typeface="Apple Casual"/>
              <a:cs typeface="Apple Casua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04800" y="762000"/>
            <a:ext cx="6705600" cy="5909309"/>
          </a:xfrm>
          <a:prstGeom prst="rect">
            <a:avLst/>
          </a:prstGeom>
          <a:noFill/>
        </p:spPr>
        <p:txBody>
          <a:bodyPr wrap="square" rtlCol="0">
            <a:spAutoFit/>
          </a:bodyPr>
          <a:lstStyle/>
          <a:p>
            <a:r>
              <a:rPr lang="en-US" sz="5400" dirty="0" smtClean="0">
                <a:latin typeface="Apple Casual"/>
                <a:cs typeface="Apple Casual"/>
              </a:rPr>
              <a:t>“Resembling the tales or romances; </a:t>
            </a:r>
            <a:r>
              <a:rPr lang="en-US" sz="5400" dirty="0" smtClean="0">
                <a:solidFill>
                  <a:srgbClr val="FF0000"/>
                </a:solidFill>
                <a:latin typeface="Apple Casual"/>
                <a:cs typeface="Apple Casual"/>
              </a:rPr>
              <a:t>wild, improbable; false; fanciful; full of wild scenery</a:t>
            </a:r>
            <a:r>
              <a:rPr lang="en-US" sz="5400" dirty="0" smtClean="0">
                <a:latin typeface="Apple Casual"/>
                <a:cs typeface="Apple Casual"/>
              </a:rPr>
              <a:t>.”</a:t>
            </a:r>
          </a:p>
          <a:p>
            <a:r>
              <a:rPr lang="en-US" sz="5400" dirty="0" smtClean="0">
                <a:latin typeface="Apple Casual"/>
                <a:cs typeface="Apple Casual"/>
              </a:rPr>
              <a:t>- Samuel Johnson (1709-84)</a:t>
            </a:r>
            <a:endParaRPr lang="en-US" sz="5400" dirty="0">
              <a:latin typeface="Apple Casual"/>
              <a:cs typeface="Apple Casua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2133600" y="609600"/>
            <a:ext cx="7010400" cy="5715000"/>
          </a:xfrm>
        </p:spPr>
        <p:txBody>
          <a:bodyPr>
            <a:noAutofit/>
          </a:bodyPr>
          <a:lstStyle/>
          <a:p>
            <a:pPr algn="ctr"/>
            <a:r>
              <a:rPr lang="en-US" sz="4800" dirty="0" smtClean="0">
                <a:solidFill>
                  <a:srgbClr val="000000"/>
                </a:solidFill>
              </a:rPr>
              <a:t>“</a:t>
            </a:r>
            <a:r>
              <a:rPr lang="en-US" sz="4800" dirty="0" smtClean="0">
                <a:solidFill>
                  <a:srgbClr val="000000"/>
                </a:solidFill>
                <a:latin typeface="Apple Casual"/>
                <a:cs typeface="Apple Casual"/>
              </a:rPr>
              <a:t>A </a:t>
            </a:r>
            <a:r>
              <a:rPr lang="en-US" sz="4800" b="1" dirty="0" smtClean="0">
                <a:solidFill>
                  <a:srgbClr val="FF0000"/>
                </a:solidFill>
                <a:latin typeface="Apple Casual"/>
                <a:cs typeface="Apple Casual"/>
              </a:rPr>
              <a:t>complex </a:t>
            </a:r>
            <a:r>
              <a:rPr lang="en-US" sz="4800" dirty="0" smtClean="0">
                <a:solidFill>
                  <a:srgbClr val="FF0000"/>
                </a:solidFill>
                <a:latin typeface="Apple Casual"/>
                <a:cs typeface="Apple Casual"/>
              </a:rPr>
              <a:t>artistic, literary and intellectual movement</a:t>
            </a:r>
            <a:r>
              <a:rPr lang="en-US" sz="4800" dirty="0" smtClean="0">
                <a:solidFill>
                  <a:srgbClr val="000000"/>
                </a:solidFill>
                <a:latin typeface="Apple Casual"/>
                <a:cs typeface="Apple Casual"/>
              </a:rPr>
              <a:t>…</a:t>
            </a:r>
            <a:br>
              <a:rPr lang="en-US" sz="4800" dirty="0" smtClean="0">
                <a:solidFill>
                  <a:srgbClr val="000000"/>
                </a:solidFill>
                <a:latin typeface="Apple Casual"/>
                <a:cs typeface="Apple Casual"/>
              </a:rPr>
            </a:br>
            <a:r>
              <a:rPr lang="en-US" sz="4800" dirty="0" smtClean="0">
                <a:solidFill>
                  <a:srgbClr val="000000"/>
                </a:solidFill>
                <a:latin typeface="Apple Casual"/>
                <a:cs typeface="Apple Casual"/>
              </a:rPr>
              <a:t>in reaction to the Industrial Revolution…</a:t>
            </a:r>
            <a:br>
              <a:rPr lang="en-US" sz="4800" dirty="0" smtClean="0">
                <a:solidFill>
                  <a:srgbClr val="000000"/>
                </a:solidFill>
                <a:latin typeface="Apple Casual"/>
                <a:cs typeface="Apple Casual"/>
              </a:rPr>
            </a:br>
            <a:r>
              <a:rPr lang="en-US" sz="4800" dirty="0" smtClean="0">
                <a:solidFill>
                  <a:srgbClr val="000000"/>
                </a:solidFill>
                <a:latin typeface="Apple Casual"/>
                <a:cs typeface="Apple Casual"/>
              </a:rPr>
              <a:t> a revolt against aristocratic social and</a:t>
            </a:r>
            <a:br>
              <a:rPr lang="en-US" sz="4800" dirty="0" smtClean="0">
                <a:solidFill>
                  <a:srgbClr val="000000"/>
                </a:solidFill>
                <a:latin typeface="Apple Casual"/>
                <a:cs typeface="Apple Casual"/>
              </a:rPr>
            </a:br>
            <a:r>
              <a:rPr lang="en-US" sz="4800" dirty="0" smtClean="0">
                <a:solidFill>
                  <a:srgbClr val="000000"/>
                </a:solidFill>
                <a:latin typeface="Apple Casual"/>
                <a:cs typeface="Apple Casual"/>
              </a:rPr>
              <a:t> political norms of the</a:t>
            </a:r>
            <a:br>
              <a:rPr lang="en-US" sz="4800" dirty="0" smtClean="0">
                <a:solidFill>
                  <a:srgbClr val="000000"/>
                </a:solidFill>
                <a:latin typeface="Apple Casual"/>
                <a:cs typeface="Apple Casual"/>
              </a:rPr>
            </a:br>
            <a:r>
              <a:rPr lang="en-US" sz="4800" dirty="0" smtClean="0">
                <a:solidFill>
                  <a:srgbClr val="000000"/>
                </a:solidFill>
                <a:latin typeface="Apple Casual"/>
                <a:cs typeface="Apple Casual"/>
              </a:rPr>
              <a:t> Age of Enlightenment…</a:t>
            </a:r>
            <a:br>
              <a:rPr lang="en-US" sz="4800" dirty="0" smtClean="0">
                <a:solidFill>
                  <a:srgbClr val="000000"/>
                </a:solidFill>
                <a:latin typeface="Apple Casual"/>
                <a:cs typeface="Apple Casual"/>
              </a:rPr>
            </a:br>
            <a:r>
              <a:rPr lang="en-US" sz="4800" dirty="0" smtClean="0">
                <a:solidFill>
                  <a:srgbClr val="000000"/>
                </a:solidFill>
                <a:latin typeface="Apple Casual"/>
                <a:cs typeface="Apple Casual"/>
              </a:rPr>
              <a:t>reaction </a:t>
            </a:r>
            <a:r>
              <a:rPr lang="en-US" sz="4800" dirty="0" smtClean="0">
                <a:solidFill>
                  <a:srgbClr val="FF0000"/>
                </a:solidFill>
                <a:latin typeface="Apple Casual"/>
                <a:cs typeface="Apple Casual"/>
              </a:rPr>
              <a:t>against the</a:t>
            </a:r>
            <a:br>
              <a:rPr lang="en-US" sz="4800" dirty="0" smtClean="0">
                <a:solidFill>
                  <a:srgbClr val="FF0000"/>
                </a:solidFill>
                <a:latin typeface="Apple Casual"/>
                <a:cs typeface="Apple Casual"/>
              </a:rPr>
            </a:br>
            <a:r>
              <a:rPr lang="en-US" sz="4800" dirty="0" smtClean="0">
                <a:solidFill>
                  <a:srgbClr val="FF0000"/>
                </a:solidFill>
                <a:latin typeface="Apple Casual"/>
                <a:cs typeface="Apple Casual"/>
              </a:rPr>
              <a:t> scientific rationalization of nature</a:t>
            </a:r>
            <a:r>
              <a:rPr lang="en-US" sz="4800" dirty="0" smtClean="0">
                <a:solidFill>
                  <a:srgbClr val="000000"/>
                </a:solidFill>
                <a:latin typeface="Apple Casual"/>
                <a:cs typeface="Apple Casual"/>
              </a:rPr>
              <a:t>. </a:t>
            </a:r>
          </a:p>
          <a:p>
            <a:pPr algn="ctr"/>
            <a:r>
              <a:rPr lang="en-US" sz="4800" dirty="0" smtClean="0">
                <a:solidFill>
                  <a:srgbClr val="000000"/>
                </a:solidFill>
                <a:latin typeface="Apple Casual"/>
                <a:cs typeface="Apple Casual"/>
              </a:rPr>
              <a:t>-Unknown</a:t>
            </a:r>
            <a:endParaRPr lang="en-US" sz="4800" dirty="0">
              <a:solidFill>
                <a:srgbClr val="000000"/>
              </a:solidFill>
              <a:latin typeface="Apple Casual"/>
              <a:cs typeface="Apple Casua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0" y="228600"/>
            <a:ext cx="8001000" cy="5943600"/>
          </a:xfrm>
        </p:spPr>
        <p:txBody>
          <a:bodyPr>
            <a:noAutofit/>
          </a:bodyPr>
          <a:lstStyle/>
          <a:p>
            <a:r>
              <a:rPr lang="en-US" sz="3900" dirty="0" smtClean="0">
                <a:latin typeface="Apple Casual"/>
                <a:cs typeface="Apple Casual"/>
              </a:rPr>
              <a:t>“What happened in that period…was of almost unparalleled significance…the </a:t>
            </a:r>
            <a:r>
              <a:rPr lang="en-US" sz="3900" dirty="0" smtClean="0">
                <a:solidFill>
                  <a:srgbClr val="FF0000"/>
                </a:solidFill>
                <a:latin typeface="Apple Casual"/>
                <a:cs typeface="Apple Casual"/>
              </a:rPr>
              <a:t>amazing resurgence of quality in English poetry</a:t>
            </a:r>
            <a:r>
              <a:rPr lang="en-US" sz="3900" dirty="0" smtClean="0">
                <a:latin typeface="Apple Casual"/>
                <a:cs typeface="Apple Casual"/>
              </a:rPr>
              <a:t>…also in our understanding of art…Something happened in that period which has exercised a decisive influence on how we live.”</a:t>
            </a:r>
          </a:p>
          <a:p>
            <a:r>
              <a:rPr lang="en-US" sz="3900" dirty="0" smtClean="0">
                <a:latin typeface="Apple Casual"/>
                <a:cs typeface="Apple Casual"/>
              </a:rPr>
              <a:t>-Ian Johnston.</a:t>
            </a:r>
            <a:endParaRPr lang="en-US" sz="3900" dirty="0">
              <a:latin typeface="Apple Casual"/>
              <a:cs typeface="Apple Casua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What did Romanticism explore in literature?</a:t>
            </a:r>
            <a:endParaRPr lang="en-US" dirty="0"/>
          </a:p>
        </p:txBody>
      </p:sp>
      <p:sp>
        <p:nvSpPr>
          <p:cNvPr id="5" name="Subtitle 4"/>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250385" y="609600"/>
            <a:ext cx="9622985" cy="3416320"/>
          </a:xfrm>
          <a:prstGeom prst="rect">
            <a:avLst/>
          </a:prstGeom>
          <a:noFill/>
        </p:spPr>
        <p:txBody>
          <a:bodyPr wrap="none" lIns="91440" tIns="45720" rIns="91440" bIns="45720">
            <a:spAutoFit/>
          </a:bodyPr>
          <a:lstStyle/>
          <a:p>
            <a:pPr algn="ctr"/>
            <a:r>
              <a:rPr lang="en-AU"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THROUGH AN INDULGENCE</a:t>
            </a:r>
          </a:p>
          <a:p>
            <a:pPr algn="ctr"/>
            <a:r>
              <a:rPr lang="en-A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IN EMOTIONALISM AND </a:t>
            </a:r>
          </a:p>
          <a:p>
            <a:pPr algn="ctr"/>
            <a:r>
              <a:rPr lang="en-AU"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NATURE, THE INDIVIDUAL </a:t>
            </a:r>
          </a:p>
          <a:p>
            <a:pPr algn="ctr"/>
            <a:r>
              <a:rPr lang="en-A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IS MORALLY IMPROVED</a:t>
            </a:r>
            <a:endParaRPr lang="en-A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7" name="Rectangle 6"/>
          <p:cNvSpPr/>
          <p:nvPr/>
        </p:nvSpPr>
        <p:spPr>
          <a:xfrm>
            <a:off x="812260" y="4724400"/>
            <a:ext cx="7417340" cy="1754327"/>
          </a:xfrm>
          <a:prstGeom prst="rect">
            <a:avLst/>
          </a:prstGeom>
          <a:noFill/>
        </p:spPr>
        <p:txBody>
          <a:bodyPr wrap="none" lIns="91440" tIns="45720" rIns="91440" bIns="45720">
            <a:spAutoFit/>
          </a:bodyPr>
          <a:lstStyle/>
          <a:p>
            <a:pPr algn="ctr"/>
            <a:r>
              <a:rPr lang="en-A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IMMEASURABLE </a:t>
            </a:r>
            <a:br>
              <a:rPr lang="en-A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lang="en-A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POWER</a:t>
            </a:r>
            <a:r>
              <a:rPr lang="en-A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A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OF NATURE</a:t>
            </a:r>
            <a:endParaRPr lang="en-A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605465" y="3429000"/>
            <a:ext cx="7558342" cy="2585323"/>
          </a:xfrm>
          <a:prstGeom prst="rect">
            <a:avLst/>
          </a:prstGeom>
          <a:noFill/>
        </p:spPr>
        <p:txBody>
          <a:bodyPr wrap="none" lIns="91440" tIns="45720" rIns="91440" bIns="45720">
            <a:spAutoFit/>
          </a:bodyPr>
          <a:lstStyle/>
          <a:p>
            <a:pPr algn="ctr"/>
            <a:r>
              <a:rPr lang="en-A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USE OF IMAGINATION</a:t>
            </a:r>
          </a:p>
          <a:p>
            <a:pPr algn="ctr"/>
            <a:r>
              <a:rPr lang="en-AU"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TO ELEVATE THE </a:t>
            </a:r>
          </a:p>
          <a:p>
            <a:pPr algn="ctr"/>
            <a:r>
              <a:rPr lang="en-AU"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ORDINARY</a:t>
            </a:r>
            <a:endParaRPr lang="en-A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Rectangle 4"/>
          <p:cNvSpPr/>
          <p:nvPr/>
        </p:nvSpPr>
        <p:spPr>
          <a:xfrm>
            <a:off x="990600" y="609600"/>
            <a:ext cx="7173207" cy="1754327"/>
          </a:xfrm>
          <a:prstGeom prst="rect">
            <a:avLst/>
          </a:prstGeom>
          <a:noFill/>
        </p:spPr>
        <p:txBody>
          <a:bodyPr wrap="none" lIns="91440" tIns="45720" rIns="91440" bIns="45720">
            <a:spAutoFit/>
          </a:bodyPr>
          <a:lstStyle/>
          <a:p>
            <a:pPr algn="ctr"/>
            <a:r>
              <a:rPr lang="en-AU"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VALUE OF THE WILD </a:t>
            </a:r>
            <a:br>
              <a:rPr lang="en-AU"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br>
            <a:r>
              <a:rPr lang="en-AU"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NATURAL WORLD</a:t>
            </a:r>
            <a:endParaRPr lang="en-AU"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Ｐ明朝"/>
      </a:majorFont>
      <a:minorFont>
        <a:latin typeface="Goudy Old Style"/>
        <a:ea typeface=""/>
        <a:cs typeface=""/>
        <a:font script="Jpan" typeface="ＭＳ Ｐ明朝"/>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635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Inkwell.thmx</Template>
  <TotalTime>3891</TotalTime>
  <Words>3500</Words>
  <Application>Microsoft Macintosh PowerPoint</Application>
  <PresentationFormat>On-screen Show (4:3)</PresentationFormat>
  <Paragraphs>189</Paragraphs>
  <Slides>27</Slides>
  <Notes>24</Notes>
  <HiddenSlides>0</HiddenSlides>
  <MMClips>0</MMClips>
  <ScaleCrop>false</ScaleCrop>
  <HeadingPairs>
    <vt:vector size="4" baseType="variant">
      <vt:variant>
        <vt:lpstr>Design Template</vt:lpstr>
      </vt:variant>
      <vt:variant>
        <vt:i4>1</vt:i4>
      </vt:variant>
      <vt:variant>
        <vt:lpstr>Slide Titles</vt:lpstr>
      </vt:variant>
      <vt:variant>
        <vt:i4>27</vt:i4>
      </vt:variant>
    </vt:vector>
  </HeadingPairs>
  <TitlesOfParts>
    <vt:vector size="28" baseType="lpstr">
      <vt:lpstr>Inkwell</vt:lpstr>
      <vt:lpstr>ROMANTICISM?</vt:lpstr>
      <vt:lpstr>Define the Term!</vt:lpstr>
      <vt:lpstr>Slide 3</vt:lpstr>
      <vt:lpstr>Slide 4</vt:lpstr>
      <vt:lpstr>Slide 5</vt:lpstr>
      <vt:lpstr>Slide 6</vt:lpstr>
      <vt:lpstr>What did Romanticism explore in literature?</vt:lpstr>
      <vt:lpstr>Slide 8</vt:lpstr>
      <vt:lpstr>Slide 9</vt:lpstr>
      <vt:lpstr>Slide 10</vt:lpstr>
      <vt:lpstr>Slide 11</vt:lpstr>
      <vt:lpstr>Slide 12</vt:lpstr>
      <vt:lpstr>Where in literature do these ideals occur?</vt:lpstr>
      <vt:lpstr>Slide 14</vt:lpstr>
      <vt:lpstr>Slide 15</vt:lpstr>
      <vt:lpstr>Slide 16</vt:lpstr>
      <vt:lpstr>Slide 17</vt:lpstr>
      <vt:lpstr>Slide 18</vt:lpstr>
      <vt:lpstr>Literary Techniques used:</vt:lpstr>
      <vt:lpstr>Characterisation &amp; Juxtaposition</vt:lpstr>
      <vt:lpstr>Slide 21</vt:lpstr>
      <vt:lpstr>Slide 22</vt:lpstr>
      <vt:lpstr>Figurative Language</vt:lpstr>
      <vt:lpstr>Slide 24</vt:lpstr>
      <vt:lpstr>Slide 25</vt:lpstr>
      <vt:lpstr>Romanticism!!</vt:lpstr>
      <vt:lpstr>What Are Your Ideas On…</vt:lpstr>
    </vt:vector>
  </TitlesOfParts>
  <Company/>
  <LinksUpToDate>false</LinksUpToDate>
  <SharedDoc>false</SharedDoc>
  <HyperlinksChanged>false</HyperlinksChanged>
  <AppVersion>12.0256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ROMANTICISM?</dc:title>
  <dc:creator>Laureane Etienne-Walsh</dc:creator>
  <cp:lastModifiedBy>Laureane Etienne-Walsh</cp:lastModifiedBy>
  <cp:revision>78</cp:revision>
  <dcterms:created xsi:type="dcterms:W3CDTF">2011-02-16T07:35:01Z</dcterms:created>
  <dcterms:modified xsi:type="dcterms:W3CDTF">2011-02-17T07:12:36Z</dcterms:modified>
</cp:coreProperties>
</file>